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2" r:id="rId5"/>
  </p:sldMasterIdLst>
  <p:notesMasterIdLst>
    <p:notesMasterId r:id="rId21"/>
  </p:notesMasterIdLst>
  <p:handoutMasterIdLst>
    <p:handoutMasterId r:id="rId22"/>
  </p:handoutMasterIdLst>
  <p:sldIdLst>
    <p:sldId id="257" r:id="rId6"/>
    <p:sldId id="356" r:id="rId7"/>
    <p:sldId id="357" r:id="rId8"/>
    <p:sldId id="358" r:id="rId9"/>
    <p:sldId id="359" r:id="rId10"/>
    <p:sldId id="361" r:id="rId11"/>
    <p:sldId id="360" r:id="rId12"/>
    <p:sldId id="364" r:id="rId13"/>
    <p:sldId id="362" r:id="rId14"/>
    <p:sldId id="363" r:id="rId15"/>
    <p:sldId id="365" r:id="rId16"/>
    <p:sldId id="366" r:id="rId17"/>
    <p:sldId id="368" r:id="rId18"/>
    <p:sldId id="369" r:id="rId19"/>
    <p:sldId id="370" r:id="rId20"/>
  </p:sldIdLst>
  <p:sldSz cx="9144000" cy="5143500" type="screen16x9"/>
  <p:notesSz cx="9926638" cy="679767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5A19"/>
    <a:srgbClr val="FFCC00"/>
    <a:srgbClr val="002857"/>
    <a:srgbClr val="9B9B9B"/>
    <a:srgbClr val="FF0000"/>
    <a:srgbClr val="F0F0F0"/>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75" autoAdjust="0"/>
  </p:normalViewPr>
  <p:slideViewPr>
    <p:cSldViewPr snapToGrid="0" snapToObjects="1">
      <p:cViewPr>
        <p:scale>
          <a:sx n="100" d="100"/>
          <a:sy n="100" d="100"/>
        </p:scale>
        <p:origin x="516" y="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6" d="100"/>
          <a:sy n="76" d="100"/>
        </p:scale>
        <p:origin x="1686" y="8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799" y="0"/>
            <a:ext cx="4301543" cy="339884"/>
          </a:xfrm>
          <a:prstGeom prst="rect">
            <a:avLst/>
          </a:prstGeom>
        </p:spPr>
        <p:txBody>
          <a:bodyPr vert="horz" lIns="91440" tIns="45720" rIns="91440" bIns="45720" rtlCol="0"/>
          <a:lstStyle>
            <a:lvl1pPr algn="r">
              <a:defRPr sz="1200"/>
            </a:lvl1pPr>
          </a:lstStyle>
          <a:p>
            <a:fld id="{B824C586-8EE7-AF48-B32A-B03634DE7749}" type="datetimeFigureOut">
              <a:rPr lang="fr-FR" smtClean="0"/>
              <a:pPr/>
              <a:t>01/03/2021</a:t>
            </a:fld>
            <a:endParaRPr lang="fr-FR"/>
          </a:p>
        </p:txBody>
      </p:sp>
      <p:sp>
        <p:nvSpPr>
          <p:cNvPr id="4" name="Espace réservé du pied de page 3"/>
          <p:cNvSpPr>
            <a:spLocks noGrp="1"/>
          </p:cNvSpPr>
          <p:nvPr>
            <p:ph type="ftr" sz="quarter" idx="2"/>
          </p:nvPr>
        </p:nvSpPr>
        <p:spPr>
          <a:xfrm>
            <a:off x="1" y="6456611"/>
            <a:ext cx="4301543" cy="33988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799" y="6456611"/>
            <a:ext cx="4301543" cy="339884"/>
          </a:xfrm>
          <a:prstGeom prst="rect">
            <a:avLst/>
          </a:prstGeom>
        </p:spPr>
        <p:txBody>
          <a:bodyPr vert="horz" lIns="91440" tIns="45720" rIns="91440" bIns="45720" rtlCol="0" anchor="b"/>
          <a:lstStyle>
            <a:lvl1pPr algn="r">
              <a:defRPr sz="1200"/>
            </a:lvl1pPr>
          </a:lstStyle>
          <a:p>
            <a:fld id="{D5D55F6C-C462-EC4E-A672-E3DA8C1B46F5}" type="slidenum">
              <a:rPr lang="fr-FR" smtClean="0"/>
              <a:pPr/>
              <a:t>‹N°›</a:t>
            </a:fld>
            <a:endParaRPr lang="fr-FR"/>
          </a:p>
        </p:txBody>
      </p:sp>
    </p:spTree>
    <p:extLst>
      <p:ext uri="{BB962C8B-B14F-4D97-AF65-F5344CB8AC3E}">
        <p14:creationId xmlns:p14="http://schemas.microsoft.com/office/powerpoint/2010/main" val="28509621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8F71EE48-4E68-9343-AEBE-A8480D8633D2}" type="datetimeFigureOut">
              <a:rPr lang="fr-FR" smtClean="0"/>
              <a:pPr/>
              <a:t>01/03/2021</a:t>
            </a:fld>
            <a:endParaRPr lang="fr-FR"/>
          </a:p>
        </p:txBody>
      </p:sp>
      <p:sp>
        <p:nvSpPr>
          <p:cNvPr id="4" name="Espace réservé de l'image des diapositives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536A8BE8-4E5E-3440-A5E7-AA67017625E8}" type="slidenum">
              <a:rPr lang="fr-FR" smtClean="0"/>
              <a:pPr/>
              <a:t>‹N°›</a:t>
            </a:fld>
            <a:endParaRPr lang="fr-FR"/>
          </a:p>
        </p:txBody>
      </p:sp>
    </p:spTree>
    <p:extLst>
      <p:ext uri="{BB962C8B-B14F-4D97-AF65-F5344CB8AC3E}">
        <p14:creationId xmlns:p14="http://schemas.microsoft.com/office/powerpoint/2010/main" val="4142505163"/>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8DA00FD-7E67-44F6-94E6-DEED4C23FB24}" type="slidenum">
              <a:rPr lang="fr-FR" smtClean="0"/>
              <a:pPr/>
              <a:t>15</a:t>
            </a:fld>
            <a:endParaRPr lang="fr-FR"/>
          </a:p>
        </p:txBody>
      </p:sp>
    </p:spTree>
    <p:extLst>
      <p:ext uri="{BB962C8B-B14F-4D97-AF65-F5344CB8AC3E}">
        <p14:creationId xmlns:p14="http://schemas.microsoft.com/office/powerpoint/2010/main" val="19429513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3" name="Image 2" descr="01_FFT_POWERPOINT_16-9_FOND_COUV.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8" name="Titre 1"/>
          <p:cNvSpPr>
            <a:spLocks noGrp="1"/>
          </p:cNvSpPr>
          <p:nvPr>
            <p:ph type="ctrTitle" hasCustomPrompt="1"/>
          </p:nvPr>
        </p:nvSpPr>
        <p:spPr>
          <a:xfrm>
            <a:off x="685800" y="4174056"/>
            <a:ext cx="7772400" cy="334394"/>
          </a:xfrm>
          <a:prstGeom prst="rect">
            <a:avLst/>
          </a:prstGeom>
        </p:spPr>
        <p:txBody>
          <a:bodyPr>
            <a:normAutofit/>
          </a:bodyPr>
          <a:lstStyle>
            <a:lvl1pPr>
              <a:defRPr sz="2000" b="1" baseline="0">
                <a:solidFill>
                  <a:schemeClr val="bg1"/>
                </a:solidFill>
                <a:latin typeface="Arial"/>
                <a:cs typeface="Arial"/>
              </a:defRPr>
            </a:lvl1pPr>
          </a:lstStyle>
          <a:p>
            <a:r>
              <a:rPr lang="fr-FR" dirty="0"/>
              <a:t>TITRE DE LA PRESENTATION</a:t>
            </a:r>
          </a:p>
        </p:txBody>
      </p:sp>
      <p:sp>
        <p:nvSpPr>
          <p:cNvPr id="9" name="Sous-titre 2"/>
          <p:cNvSpPr>
            <a:spLocks noGrp="1"/>
          </p:cNvSpPr>
          <p:nvPr>
            <p:ph type="subTitle" idx="1" hasCustomPrompt="1"/>
          </p:nvPr>
        </p:nvSpPr>
        <p:spPr>
          <a:xfrm>
            <a:off x="1371600" y="4556547"/>
            <a:ext cx="6400800" cy="269422"/>
          </a:xfrm>
          <a:prstGeom prst="rect">
            <a:avLst/>
          </a:prstGeom>
        </p:spPr>
        <p:txBody>
          <a:bodyPr>
            <a:normAutofit/>
          </a:bodyPr>
          <a:lstStyle>
            <a:lvl1pPr marL="0" indent="0" algn="ctr">
              <a:buNone/>
              <a:defRPr sz="18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a:t>
            </a:r>
          </a:p>
        </p:txBody>
      </p:sp>
    </p:spTree>
    <p:extLst>
      <p:ext uri="{BB962C8B-B14F-4D97-AF65-F5344CB8AC3E}">
        <p14:creationId xmlns:p14="http://schemas.microsoft.com/office/powerpoint/2010/main" val="54572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705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0200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05941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86466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629151" y="1878806"/>
            <a:ext cx="3887391" cy="276344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03661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86309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432273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50625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82518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91857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trée de chapitre">
    <p:spTree>
      <p:nvGrpSpPr>
        <p:cNvPr id="1" name=""/>
        <p:cNvGrpSpPr/>
        <p:nvPr/>
      </p:nvGrpSpPr>
      <p:grpSpPr>
        <a:xfrm>
          <a:off x="0" y="0"/>
          <a:ext cx="0" cy="0"/>
          <a:chOff x="0" y="0"/>
          <a:chExt cx="0" cy="0"/>
        </a:xfrm>
      </p:grpSpPr>
      <p:pic>
        <p:nvPicPr>
          <p:cNvPr id="2" name="Image 1" descr="02_FFT_POWERPOINT_16-9_FOND_CHAPITR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8" name="Sous-titre 2"/>
          <p:cNvSpPr>
            <a:spLocks noGrp="1"/>
          </p:cNvSpPr>
          <p:nvPr>
            <p:ph type="subTitle" idx="1" hasCustomPrompt="1"/>
          </p:nvPr>
        </p:nvSpPr>
        <p:spPr>
          <a:xfrm>
            <a:off x="1371600" y="2787653"/>
            <a:ext cx="6400800" cy="269422"/>
          </a:xfrm>
          <a:prstGeom prst="rect">
            <a:avLst/>
          </a:prstGeom>
        </p:spPr>
        <p:txBody>
          <a:bodyPr>
            <a:normAutofit/>
          </a:bodyPr>
          <a:lstStyle>
            <a:lvl1pPr marL="0" indent="0" algn="ctr">
              <a:buNone/>
              <a:defRPr sz="1800" b="1">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DU CHAPITRE</a:t>
            </a:r>
          </a:p>
        </p:txBody>
      </p:sp>
      <p:sp>
        <p:nvSpPr>
          <p:cNvPr id="3" name="Titre 2"/>
          <p:cNvSpPr>
            <a:spLocks noGrp="1"/>
          </p:cNvSpPr>
          <p:nvPr>
            <p:ph type="title"/>
          </p:nvPr>
        </p:nvSpPr>
        <p:spPr>
          <a:xfrm>
            <a:off x="457200" y="206375"/>
            <a:ext cx="8229600" cy="857250"/>
          </a:xfrm>
          <a:prstGeom prst="rect">
            <a:avLst/>
          </a:prstGeom>
        </p:spPr>
        <p:txBody>
          <a:bodyPr/>
          <a:lstStyle/>
          <a:p>
            <a:r>
              <a:rPr lang="fr-FR"/>
              <a:t>Modifiez le style du titre</a:t>
            </a:r>
          </a:p>
        </p:txBody>
      </p:sp>
    </p:spTree>
    <p:extLst>
      <p:ext uri="{BB962C8B-B14F-4D97-AF65-F5344CB8AC3E}">
        <p14:creationId xmlns:p14="http://schemas.microsoft.com/office/powerpoint/2010/main" val="1644594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3F35FA1-CE89-438E-B16A-A753D95B1698}" type="datetimeFigureOut">
              <a:rPr lang="fr-FR" smtClean="0">
                <a:solidFill>
                  <a:prstClr val="black">
                    <a:tint val="75000"/>
                  </a:prstClr>
                </a:solidFill>
              </a:rPr>
              <a:pPr/>
              <a:t>01/03/2021</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AB6190CC-6A06-4AC5-A691-9696C7432421}"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62550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pic>
        <p:nvPicPr>
          <p:cNvPr id="3" name="Image 2" descr="01_FFT_POWERPOINT_16-9_FOND_COUV.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0"/>
            <a:ext cx="9141291" cy="5143500"/>
          </a:xfrm>
          <a:prstGeom prst="rect">
            <a:avLst/>
          </a:prstGeom>
        </p:spPr>
      </p:pic>
      <p:sp>
        <p:nvSpPr>
          <p:cNvPr id="8" name="Titre 1"/>
          <p:cNvSpPr>
            <a:spLocks noGrp="1"/>
          </p:cNvSpPr>
          <p:nvPr>
            <p:ph type="ctrTitle" hasCustomPrompt="1"/>
          </p:nvPr>
        </p:nvSpPr>
        <p:spPr>
          <a:xfrm>
            <a:off x="685800" y="4174057"/>
            <a:ext cx="7772400" cy="334394"/>
          </a:xfrm>
          <a:prstGeom prst="rect">
            <a:avLst/>
          </a:prstGeom>
        </p:spPr>
        <p:txBody>
          <a:bodyPr>
            <a:normAutofit/>
          </a:bodyPr>
          <a:lstStyle>
            <a:lvl1pPr>
              <a:defRPr sz="1500" b="1" baseline="0">
                <a:solidFill>
                  <a:schemeClr val="bg1"/>
                </a:solidFill>
                <a:latin typeface="Arial"/>
                <a:cs typeface="Arial"/>
              </a:defRPr>
            </a:lvl1pPr>
          </a:lstStyle>
          <a:p>
            <a:r>
              <a:rPr lang="fr-FR" dirty="0"/>
              <a:t>TITRE DE LA PRESENTATION</a:t>
            </a:r>
          </a:p>
        </p:txBody>
      </p:sp>
      <p:sp>
        <p:nvSpPr>
          <p:cNvPr id="9" name="Sous-titre 2"/>
          <p:cNvSpPr>
            <a:spLocks noGrp="1"/>
          </p:cNvSpPr>
          <p:nvPr>
            <p:ph type="subTitle" idx="1" hasCustomPrompt="1"/>
          </p:nvPr>
        </p:nvSpPr>
        <p:spPr>
          <a:xfrm>
            <a:off x="1371600" y="4556548"/>
            <a:ext cx="6400800" cy="269422"/>
          </a:xfrm>
          <a:prstGeom prst="rect">
            <a:avLst/>
          </a:prstGeom>
        </p:spPr>
        <p:txBody>
          <a:bodyPr>
            <a:normAutofit/>
          </a:bodyPr>
          <a:lstStyle>
            <a:lvl1pPr marL="0" indent="0" algn="ctr">
              <a:buNone/>
              <a:defRPr sz="1350" b="1">
                <a:solidFill>
                  <a:srgbClr val="FFFFFF"/>
                </a:solidFill>
                <a:latin typeface="Arial"/>
                <a:cs typeface="Arial"/>
              </a:defRPr>
            </a:lvl1pPr>
            <a:lvl2pPr marL="342892" indent="0" algn="ctr">
              <a:buNone/>
              <a:defRPr>
                <a:solidFill>
                  <a:schemeClr val="tx1">
                    <a:tint val="75000"/>
                  </a:schemeClr>
                </a:solidFill>
              </a:defRPr>
            </a:lvl2pPr>
            <a:lvl3pPr marL="685784"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fr-FR" dirty="0"/>
              <a:t>SOUS-TITRE</a:t>
            </a: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34098" y="385963"/>
            <a:ext cx="675807" cy="1014583"/>
          </a:xfrm>
          <a:prstGeom prst="rect">
            <a:avLst/>
          </a:prstGeom>
        </p:spPr>
      </p:pic>
    </p:spTree>
    <p:extLst>
      <p:ext uri="{BB962C8B-B14F-4D97-AF65-F5344CB8AC3E}">
        <p14:creationId xmlns:p14="http://schemas.microsoft.com/office/powerpoint/2010/main" val="3234769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age courante texte">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9958" y="986343"/>
            <a:ext cx="8028499" cy="3509998"/>
          </a:xfrm>
          <a:prstGeom prst="rect">
            <a:avLst/>
          </a:prstGeom>
        </p:spPr>
        <p:txBody>
          <a:bodyPr/>
          <a:lstStyle>
            <a:lvl1pPr marL="0" indent="0">
              <a:buClr>
                <a:srgbClr val="C85A19"/>
              </a:buClr>
              <a:buNone/>
              <a:defRPr sz="788">
                <a:solidFill>
                  <a:srgbClr val="002857"/>
                </a:solidFill>
                <a:latin typeface="Arial"/>
                <a:cs typeface="Arial"/>
              </a:defRPr>
            </a:lvl1pPr>
            <a:lvl2pPr marL="251817" indent="-101798">
              <a:buClr>
                <a:srgbClr val="C85A19"/>
              </a:buClr>
              <a:buFont typeface="Arial" panose="020B0604020202020204" pitchFamily="34" charset="0"/>
              <a:buChar char="•"/>
              <a:defRPr sz="788">
                <a:solidFill>
                  <a:srgbClr val="002857"/>
                </a:solidFill>
                <a:latin typeface="Arial"/>
                <a:cs typeface="Arial"/>
              </a:defRPr>
            </a:lvl2pPr>
            <a:lvl3pPr marL="251817" indent="-101798">
              <a:buClr>
                <a:srgbClr val="C85A19"/>
              </a:buClr>
              <a:defRPr sz="675">
                <a:solidFill>
                  <a:srgbClr val="002857"/>
                </a:solidFill>
                <a:latin typeface="Arial"/>
                <a:cs typeface="Arial"/>
              </a:defRPr>
            </a:lvl3pPr>
            <a:lvl4pPr marL="251817" indent="-101798">
              <a:buClr>
                <a:srgbClr val="C85A19"/>
              </a:buClr>
              <a:buFont typeface="Arial" panose="020B0604020202020204" pitchFamily="34" charset="0"/>
              <a:buChar char="•"/>
              <a:defRPr sz="675" i="1">
                <a:solidFill>
                  <a:srgbClr val="002857"/>
                </a:solidFill>
                <a:latin typeface="Arial"/>
                <a:cs typeface="Arial"/>
              </a:defRPr>
            </a:lvl4pPr>
            <a:lvl5pPr marL="455414" indent="-101798">
              <a:buClr>
                <a:srgbClr val="C85A19"/>
              </a:buClr>
              <a:buFont typeface="Courier New"/>
              <a:buChar char="o"/>
              <a:defRPr sz="563">
                <a:solidFill>
                  <a:srgbClr val="002857"/>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Titre 1"/>
          <p:cNvSpPr>
            <a:spLocks noGrp="1"/>
          </p:cNvSpPr>
          <p:nvPr>
            <p:ph type="ctrTitle" hasCustomPrompt="1"/>
          </p:nvPr>
        </p:nvSpPr>
        <p:spPr>
          <a:xfrm>
            <a:off x="426790" y="262856"/>
            <a:ext cx="7998588" cy="306629"/>
          </a:xfrm>
          <a:prstGeom prst="rect">
            <a:avLst/>
          </a:prstGeom>
        </p:spPr>
        <p:txBody>
          <a:bodyPr>
            <a:normAutofit/>
          </a:bodyPr>
          <a:lstStyle>
            <a:lvl1pPr algn="l">
              <a:defRPr sz="1350" b="1" baseline="0">
                <a:solidFill>
                  <a:srgbClr val="002857"/>
                </a:solidFill>
                <a:latin typeface="Arial"/>
                <a:cs typeface="Arial"/>
              </a:defRPr>
            </a:lvl1pPr>
          </a:lstStyle>
          <a:p>
            <a:r>
              <a:rPr lang="fr-FR" dirty="0"/>
              <a:t>TITRE DE LA PAGE </a:t>
            </a:r>
          </a:p>
        </p:txBody>
      </p:sp>
      <p:sp>
        <p:nvSpPr>
          <p:cNvPr id="10" name="Sous-titre 2"/>
          <p:cNvSpPr>
            <a:spLocks noGrp="1"/>
          </p:cNvSpPr>
          <p:nvPr>
            <p:ph type="subTitle" idx="10" hasCustomPrompt="1"/>
          </p:nvPr>
        </p:nvSpPr>
        <p:spPr>
          <a:xfrm>
            <a:off x="426790" y="579841"/>
            <a:ext cx="7998588" cy="289922"/>
          </a:xfrm>
          <a:prstGeom prst="rect">
            <a:avLst/>
          </a:prstGeom>
        </p:spPr>
        <p:txBody>
          <a:bodyPr>
            <a:normAutofit/>
          </a:bodyPr>
          <a:lstStyle>
            <a:lvl1pPr marL="0" indent="0" algn="l">
              <a:buFont typeface="Arial"/>
              <a:buNone/>
              <a:defRPr sz="1013" b="1" baseline="0">
                <a:solidFill>
                  <a:srgbClr val="C85A19"/>
                </a:solidFill>
                <a:latin typeface="Arial"/>
                <a:cs typeface="Aria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fr-FR" dirty="0"/>
              <a:t>SOUS-TITRE DE LA PAGE</a:t>
            </a:r>
          </a:p>
        </p:txBody>
      </p:sp>
    </p:spTree>
    <p:extLst>
      <p:ext uri="{BB962C8B-B14F-4D97-AF65-F5344CB8AC3E}">
        <p14:creationId xmlns:p14="http://schemas.microsoft.com/office/powerpoint/2010/main" val="1418130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courante libre">
    <p:spTree>
      <p:nvGrpSpPr>
        <p:cNvPr id="1" name=""/>
        <p:cNvGrpSpPr/>
        <p:nvPr/>
      </p:nvGrpSpPr>
      <p:grpSpPr>
        <a:xfrm>
          <a:off x="0" y="0"/>
          <a:ext cx="0" cy="0"/>
          <a:chOff x="0" y="0"/>
          <a:chExt cx="0" cy="0"/>
        </a:xfrm>
      </p:grpSpPr>
      <p:sp>
        <p:nvSpPr>
          <p:cNvPr id="4" name="Titre 1"/>
          <p:cNvSpPr>
            <a:spLocks noGrp="1"/>
          </p:cNvSpPr>
          <p:nvPr>
            <p:ph type="ctrTitle" hasCustomPrompt="1"/>
          </p:nvPr>
        </p:nvSpPr>
        <p:spPr>
          <a:xfrm>
            <a:off x="505463" y="229136"/>
            <a:ext cx="7998588" cy="306629"/>
          </a:xfrm>
          <a:prstGeom prst="rect">
            <a:avLst/>
          </a:prstGeom>
        </p:spPr>
        <p:txBody>
          <a:bodyPr>
            <a:normAutofit/>
          </a:bodyPr>
          <a:lstStyle>
            <a:lvl1pPr algn="l">
              <a:defRPr sz="2400" b="1" baseline="0">
                <a:solidFill>
                  <a:srgbClr val="002857"/>
                </a:solidFill>
                <a:latin typeface="Arial"/>
                <a:cs typeface="Arial"/>
              </a:defRPr>
            </a:lvl1pPr>
          </a:lstStyle>
          <a:p>
            <a:r>
              <a:rPr lang="fr-FR" dirty="0"/>
              <a:t>TITRE DE LA PAGE </a:t>
            </a:r>
          </a:p>
        </p:txBody>
      </p:sp>
      <p:sp>
        <p:nvSpPr>
          <p:cNvPr id="5" name="Sous-titre 2"/>
          <p:cNvSpPr>
            <a:spLocks noGrp="1"/>
          </p:cNvSpPr>
          <p:nvPr>
            <p:ph type="subTitle" idx="10" hasCustomPrompt="1"/>
          </p:nvPr>
        </p:nvSpPr>
        <p:spPr>
          <a:xfrm>
            <a:off x="505463" y="579839"/>
            <a:ext cx="7998588" cy="289922"/>
          </a:xfrm>
          <a:prstGeom prst="rect">
            <a:avLst/>
          </a:prstGeom>
        </p:spPr>
        <p:txBody>
          <a:bodyPr>
            <a:normAutofit/>
          </a:bodyPr>
          <a:lstStyle>
            <a:lvl1pPr marL="0" indent="0" algn="l">
              <a:buFont typeface="Arial"/>
              <a:buNone/>
              <a:defRPr sz="1800" b="1" baseline="0">
                <a:solidFill>
                  <a:srgbClr val="C85A1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DE LA PAGE</a:t>
            </a:r>
          </a:p>
        </p:txBody>
      </p:sp>
    </p:spTree>
    <p:extLst>
      <p:ext uri="{BB962C8B-B14F-4D97-AF65-F5344CB8AC3E}">
        <p14:creationId xmlns:p14="http://schemas.microsoft.com/office/powerpoint/2010/main" val="407706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ge courante texte">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93674" y="986342"/>
            <a:ext cx="8028499" cy="3509998"/>
          </a:xfrm>
          <a:prstGeom prst="rect">
            <a:avLst/>
          </a:prstGeom>
        </p:spPr>
        <p:txBody>
          <a:bodyPr/>
          <a:lstStyle>
            <a:lvl1pPr marL="0" indent="0">
              <a:buClr>
                <a:srgbClr val="C85A19"/>
              </a:buClr>
              <a:buNone/>
              <a:defRPr sz="1400">
                <a:solidFill>
                  <a:srgbClr val="002857"/>
                </a:solidFill>
                <a:latin typeface="Arial"/>
                <a:cs typeface="Arial"/>
              </a:defRPr>
            </a:lvl1pPr>
            <a:lvl2pPr marL="447675" indent="-180975">
              <a:buClr>
                <a:srgbClr val="C85A19"/>
              </a:buClr>
              <a:buFont typeface="Arial" panose="020B0604020202020204" pitchFamily="34" charset="0"/>
              <a:buChar char="•"/>
              <a:defRPr sz="1400">
                <a:solidFill>
                  <a:srgbClr val="002857"/>
                </a:solidFill>
                <a:latin typeface="Arial"/>
                <a:cs typeface="Arial"/>
              </a:defRPr>
            </a:lvl2pPr>
            <a:lvl3pPr marL="447675" indent="-180975">
              <a:buClr>
                <a:srgbClr val="C85A19"/>
              </a:buClr>
              <a:defRPr sz="1200">
                <a:solidFill>
                  <a:srgbClr val="002857"/>
                </a:solidFill>
                <a:latin typeface="Arial"/>
                <a:cs typeface="Arial"/>
              </a:defRPr>
            </a:lvl3pPr>
            <a:lvl4pPr marL="447675" indent="-180975">
              <a:buClr>
                <a:srgbClr val="C85A19"/>
              </a:buClr>
              <a:buFont typeface="Arial" panose="020B0604020202020204" pitchFamily="34" charset="0"/>
              <a:buChar char="•"/>
              <a:defRPr sz="1200" i="1">
                <a:solidFill>
                  <a:srgbClr val="002857"/>
                </a:solidFill>
                <a:latin typeface="Arial"/>
                <a:cs typeface="Arial"/>
              </a:defRPr>
            </a:lvl4pPr>
            <a:lvl5pPr marL="809625" indent="-180975">
              <a:buClr>
                <a:srgbClr val="C85A19"/>
              </a:buClr>
              <a:buFont typeface="Courier New"/>
              <a:buChar char="o"/>
              <a:defRPr sz="1000">
                <a:solidFill>
                  <a:srgbClr val="002857"/>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Sous-titre 2"/>
          <p:cNvSpPr>
            <a:spLocks noGrp="1"/>
          </p:cNvSpPr>
          <p:nvPr>
            <p:ph type="subTitle" idx="10" hasCustomPrompt="1"/>
          </p:nvPr>
        </p:nvSpPr>
        <p:spPr>
          <a:xfrm>
            <a:off x="505463" y="579839"/>
            <a:ext cx="7998588" cy="289922"/>
          </a:xfrm>
          <a:prstGeom prst="rect">
            <a:avLst/>
          </a:prstGeom>
        </p:spPr>
        <p:txBody>
          <a:bodyPr>
            <a:normAutofit/>
          </a:bodyPr>
          <a:lstStyle>
            <a:lvl1pPr marL="0" indent="0" algn="l">
              <a:buFont typeface="Arial"/>
              <a:buNone/>
              <a:defRPr sz="1800" b="1" baseline="0">
                <a:solidFill>
                  <a:srgbClr val="C85A1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DE LA PAGE</a:t>
            </a:r>
          </a:p>
        </p:txBody>
      </p:sp>
      <p:sp>
        <p:nvSpPr>
          <p:cNvPr id="3" name="Titre 2"/>
          <p:cNvSpPr>
            <a:spLocks noGrp="1"/>
          </p:cNvSpPr>
          <p:nvPr>
            <p:ph type="title"/>
          </p:nvPr>
        </p:nvSpPr>
        <p:spPr>
          <a:xfrm>
            <a:off x="457200" y="206375"/>
            <a:ext cx="8229600" cy="857250"/>
          </a:xfrm>
          <a:prstGeom prst="rect">
            <a:avLst/>
          </a:prstGeom>
        </p:spPr>
        <p:txBody>
          <a:bodyPr/>
          <a:lstStyle/>
          <a:p>
            <a:r>
              <a:rPr lang="fr-FR"/>
              <a:t>Modifiez le style du titre</a:t>
            </a:r>
          </a:p>
        </p:txBody>
      </p:sp>
    </p:spTree>
    <p:extLst>
      <p:ext uri="{BB962C8B-B14F-4D97-AF65-F5344CB8AC3E}">
        <p14:creationId xmlns:p14="http://schemas.microsoft.com/office/powerpoint/2010/main" val="23662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courante 1 visuel et légendes">
    <p:spTree>
      <p:nvGrpSpPr>
        <p:cNvPr id="1" name=""/>
        <p:cNvGrpSpPr/>
        <p:nvPr/>
      </p:nvGrpSpPr>
      <p:grpSpPr>
        <a:xfrm>
          <a:off x="0" y="0"/>
          <a:ext cx="0" cy="0"/>
          <a:chOff x="0" y="0"/>
          <a:chExt cx="0" cy="0"/>
        </a:xfrm>
      </p:grpSpPr>
      <p:sp>
        <p:nvSpPr>
          <p:cNvPr id="8" name="Espace réservé pour une image  2"/>
          <p:cNvSpPr>
            <a:spLocks noGrp="1"/>
          </p:cNvSpPr>
          <p:nvPr>
            <p:ph type="pic" idx="1"/>
          </p:nvPr>
        </p:nvSpPr>
        <p:spPr>
          <a:xfrm>
            <a:off x="507248" y="1173956"/>
            <a:ext cx="4722812" cy="3086100"/>
          </a:xfrm>
          <a:prstGeom prst="rect">
            <a:avLst/>
          </a:prstGeom>
        </p:spPr>
        <p:txBody>
          <a:bodyPr/>
          <a:lstStyle>
            <a:lvl1pPr marL="0" indent="0">
              <a:buNone/>
              <a:defRPr sz="1400">
                <a:solidFill>
                  <a:srgbClr val="002857"/>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4" name="Espace réservé du contenu 2"/>
          <p:cNvSpPr>
            <a:spLocks noGrp="1"/>
          </p:cNvSpPr>
          <p:nvPr>
            <p:ph idx="11" hasCustomPrompt="1"/>
          </p:nvPr>
        </p:nvSpPr>
        <p:spPr>
          <a:xfrm>
            <a:off x="5529896" y="1173956"/>
            <a:ext cx="3139000" cy="3086100"/>
          </a:xfrm>
          <a:prstGeom prst="rect">
            <a:avLst/>
          </a:prstGeom>
        </p:spPr>
        <p:txBody>
          <a:bodyPr/>
          <a:lstStyle>
            <a:lvl1pPr marL="285750" indent="-285750">
              <a:buClr>
                <a:srgbClr val="C85A19"/>
              </a:buClr>
              <a:buFont typeface="Arial"/>
              <a:buChar char="•"/>
              <a:defRPr sz="1400">
                <a:solidFill>
                  <a:srgbClr val="002857"/>
                </a:solidFill>
                <a:latin typeface="Arial"/>
                <a:cs typeface="Arial"/>
              </a:defRPr>
            </a:lvl1pPr>
            <a:lvl2pPr marL="447675" indent="-180975">
              <a:buClr>
                <a:srgbClr val="C85A19"/>
              </a:buClr>
              <a:buFont typeface="Arial" panose="020B0604020202020204" pitchFamily="34" charset="0"/>
              <a:buChar char="•"/>
              <a:defRPr sz="1400">
                <a:solidFill>
                  <a:srgbClr val="002857"/>
                </a:solidFill>
                <a:latin typeface="+mn-lt"/>
              </a:defRPr>
            </a:lvl2pPr>
            <a:lvl3pPr marL="447675" indent="-180975">
              <a:buClr>
                <a:srgbClr val="C85A19"/>
              </a:buClr>
              <a:defRPr sz="1200">
                <a:solidFill>
                  <a:srgbClr val="002857"/>
                </a:solidFill>
                <a:latin typeface="+mn-lt"/>
              </a:defRPr>
            </a:lvl3pPr>
            <a:lvl4pPr marL="447675" indent="-180975">
              <a:buClr>
                <a:srgbClr val="C85A19"/>
              </a:buClr>
              <a:buFont typeface="Arial" panose="020B0604020202020204" pitchFamily="34" charset="0"/>
              <a:buChar char="•"/>
              <a:defRPr sz="1200" i="1">
                <a:solidFill>
                  <a:srgbClr val="002857"/>
                </a:solidFill>
                <a:latin typeface="+mn-lt"/>
              </a:defRPr>
            </a:lvl4pPr>
            <a:lvl5pPr marL="809625" indent="-180975">
              <a:buClr>
                <a:srgbClr val="C85A19"/>
              </a:buClr>
              <a:buFont typeface="Courier New"/>
              <a:buChar char="o"/>
              <a:defRPr sz="1000">
                <a:solidFill>
                  <a:srgbClr val="002857"/>
                </a:solidFill>
                <a:latin typeface="+mn-lt"/>
              </a:defRPr>
            </a:lvl5pPr>
          </a:lstStyle>
          <a:p>
            <a:pPr lvl="0"/>
            <a:r>
              <a:rPr lang="fr-FR" dirty="0"/>
              <a:t>Modifiez les styles du texte du masque</a:t>
            </a:r>
          </a:p>
        </p:txBody>
      </p:sp>
      <p:sp>
        <p:nvSpPr>
          <p:cNvPr id="7" name="Titre 1"/>
          <p:cNvSpPr>
            <a:spLocks noGrp="1"/>
          </p:cNvSpPr>
          <p:nvPr>
            <p:ph type="ctrTitle" hasCustomPrompt="1"/>
          </p:nvPr>
        </p:nvSpPr>
        <p:spPr>
          <a:xfrm>
            <a:off x="505463" y="229136"/>
            <a:ext cx="7998588" cy="306629"/>
          </a:xfrm>
          <a:prstGeom prst="rect">
            <a:avLst/>
          </a:prstGeom>
        </p:spPr>
        <p:txBody>
          <a:bodyPr>
            <a:normAutofit/>
          </a:bodyPr>
          <a:lstStyle>
            <a:lvl1pPr algn="l">
              <a:defRPr sz="2400" b="1" baseline="0">
                <a:solidFill>
                  <a:srgbClr val="002857"/>
                </a:solidFill>
                <a:latin typeface="Arial"/>
                <a:cs typeface="Arial"/>
              </a:defRPr>
            </a:lvl1pPr>
          </a:lstStyle>
          <a:p>
            <a:r>
              <a:rPr lang="fr-FR" dirty="0"/>
              <a:t>TITRE DE LA PAGE </a:t>
            </a:r>
          </a:p>
        </p:txBody>
      </p:sp>
      <p:sp>
        <p:nvSpPr>
          <p:cNvPr id="10" name="Sous-titre 2"/>
          <p:cNvSpPr>
            <a:spLocks noGrp="1"/>
          </p:cNvSpPr>
          <p:nvPr>
            <p:ph type="subTitle" idx="10" hasCustomPrompt="1"/>
          </p:nvPr>
        </p:nvSpPr>
        <p:spPr>
          <a:xfrm>
            <a:off x="505463" y="579839"/>
            <a:ext cx="7998588" cy="289922"/>
          </a:xfrm>
          <a:prstGeom prst="rect">
            <a:avLst/>
          </a:prstGeom>
        </p:spPr>
        <p:txBody>
          <a:bodyPr>
            <a:normAutofit/>
          </a:bodyPr>
          <a:lstStyle>
            <a:lvl1pPr marL="0" indent="0" algn="l">
              <a:buFont typeface="Arial"/>
              <a:buNone/>
              <a:defRPr sz="1800" b="1" baseline="0">
                <a:solidFill>
                  <a:srgbClr val="C85A1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DE LA PAGE</a:t>
            </a:r>
          </a:p>
        </p:txBody>
      </p:sp>
    </p:spTree>
    <p:extLst>
      <p:ext uri="{BB962C8B-B14F-4D97-AF65-F5344CB8AC3E}">
        <p14:creationId xmlns:p14="http://schemas.microsoft.com/office/powerpoint/2010/main" val="330262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courante 2 visuel et légendes">
    <p:spTree>
      <p:nvGrpSpPr>
        <p:cNvPr id="1" name=""/>
        <p:cNvGrpSpPr/>
        <p:nvPr/>
      </p:nvGrpSpPr>
      <p:grpSpPr>
        <a:xfrm>
          <a:off x="0" y="0"/>
          <a:ext cx="0" cy="0"/>
          <a:chOff x="0" y="0"/>
          <a:chExt cx="0" cy="0"/>
        </a:xfrm>
      </p:grpSpPr>
      <p:sp>
        <p:nvSpPr>
          <p:cNvPr id="8" name="Espace réservé pour une image  2"/>
          <p:cNvSpPr>
            <a:spLocks noGrp="1"/>
          </p:cNvSpPr>
          <p:nvPr>
            <p:ph type="pic" idx="1"/>
          </p:nvPr>
        </p:nvSpPr>
        <p:spPr>
          <a:xfrm>
            <a:off x="507248" y="1173956"/>
            <a:ext cx="4722812" cy="3086100"/>
          </a:xfrm>
          <a:prstGeom prst="rect">
            <a:avLst/>
          </a:prstGeom>
        </p:spPr>
        <p:txBody>
          <a:bodyPr/>
          <a:lstStyle>
            <a:lvl1pPr marL="0" indent="0">
              <a:buNone/>
              <a:defRPr sz="1400">
                <a:solidFill>
                  <a:srgbClr val="002857"/>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14" name="Espace réservé du contenu 2"/>
          <p:cNvSpPr>
            <a:spLocks noGrp="1"/>
          </p:cNvSpPr>
          <p:nvPr>
            <p:ph idx="11" hasCustomPrompt="1"/>
          </p:nvPr>
        </p:nvSpPr>
        <p:spPr>
          <a:xfrm>
            <a:off x="5529896" y="1173956"/>
            <a:ext cx="3139000" cy="3086100"/>
          </a:xfrm>
          <a:prstGeom prst="rect">
            <a:avLst/>
          </a:prstGeom>
          <a:solidFill>
            <a:srgbClr val="F0F0F0"/>
          </a:solidFill>
        </p:spPr>
        <p:txBody>
          <a:bodyPr/>
          <a:lstStyle>
            <a:lvl1pPr marL="285750" indent="-285750">
              <a:buClr>
                <a:srgbClr val="C85A19"/>
              </a:buClr>
              <a:buFont typeface="Arial"/>
              <a:buChar char="•"/>
              <a:defRPr sz="1400">
                <a:solidFill>
                  <a:srgbClr val="6E6E6E"/>
                </a:solidFill>
                <a:latin typeface="Arial"/>
                <a:cs typeface="Arial"/>
              </a:defRPr>
            </a:lvl1pPr>
            <a:lvl2pPr marL="447675" indent="-180975">
              <a:buClr>
                <a:srgbClr val="C85A19"/>
              </a:buClr>
              <a:buFont typeface="Arial" panose="020B0604020202020204" pitchFamily="34" charset="0"/>
              <a:buChar char="•"/>
              <a:defRPr sz="1400">
                <a:solidFill>
                  <a:srgbClr val="6E6E6E"/>
                </a:solidFill>
                <a:latin typeface="+mn-lt"/>
              </a:defRPr>
            </a:lvl2pPr>
            <a:lvl3pPr marL="447675" indent="-180975">
              <a:buClr>
                <a:srgbClr val="C85A19"/>
              </a:buClr>
              <a:defRPr sz="1200">
                <a:solidFill>
                  <a:srgbClr val="6E6E6E"/>
                </a:solidFill>
                <a:latin typeface="+mn-lt"/>
              </a:defRPr>
            </a:lvl3pPr>
            <a:lvl4pPr marL="447675" indent="-180975">
              <a:buClr>
                <a:srgbClr val="C85A19"/>
              </a:buClr>
              <a:buFont typeface="Arial" panose="020B0604020202020204" pitchFamily="34" charset="0"/>
              <a:buChar char="•"/>
              <a:defRPr sz="1200" i="1">
                <a:solidFill>
                  <a:srgbClr val="6E6E6E"/>
                </a:solidFill>
                <a:latin typeface="+mn-lt"/>
              </a:defRPr>
            </a:lvl4pPr>
            <a:lvl5pPr marL="809625" indent="-180975">
              <a:buClr>
                <a:srgbClr val="C85A19"/>
              </a:buClr>
              <a:buFont typeface="Courier New"/>
              <a:buChar char="o"/>
              <a:defRPr sz="1000">
                <a:solidFill>
                  <a:srgbClr val="6E6E6E"/>
                </a:solidFill>
                <a:latin typeface="+mn-lt"/>
              </a:defRPr>
            </a:lvl5pPr>
          </a:lstStyle>
          <a:p>
            <a:pPr lvl="0"/>
            <a:r>
              <a:rPr lang="fr-FR" dirty="0"/>
              <a:t>Modifiez les styles du texte du masque</a:t>
            </a:r>
          </a:p>
        </p:txBody>
      </p:sp>
      <p:sp>
        <p:nvSpPr>
          <p:cNvPr id="7" name="Titre 1"/>
          <p:cNvSpPr>
            <a:spLocks noGrp="1"/>
          </p:cNvSpPr>
          <p:nvPr>
            <p:ph type="ctrTitle" hasCustomPrompt="1"/>
          </p:nvPr>
        </p:nvSpPr>
        <p:spPr>
          <a:xfrm>
            <a:off x="505463" y="229136"/>
            <a:ext cx="7998588" cy="306629"/>
          </a:xfrm>
          <a:prstGeom prst="rect">
            <a:avLst/>
          </a:prstGeom>
        </p:spPr>
        <p:txBody>
          <a:bodyPr>
            <a:normAutofit/>
          </a:bodyPr>
          <a:lstStyle>
            <a:lvl1pPr algn="l">
              <a:defRPr sz="2400" b="1" baseline="0">
                <a:solidFill>
                  <a:srgbClr val="002857"/>
                </a:solidFill>
                <a:latin typeface="Arial"/>
                <a:cs typeface="Arial"/>
              </a:defRPr>
            </a:lvl1pPr>
          </a:lstStyle>
          <a:p>
            <a:r>
              <a:rPr lang="fr-FR" dirty="0"/>
              <a:t>TITRE DE LA PAGE </a:t>
            </a:r>
          </a:p>
        </p:txBody>
      </p:sp>
      <p:sp>
        <p:nvSpPr>
          <p:cNvPr id="10" name="Sous-titre 2"/>
          <p:cNvSpPr>
            <a:spLocks noGrp="1"/>
          </p:cNvSpPr>
          <p:nvPr>
            <p:ph type="subTitle" idx="10" hasCustomPrompt="1"/>
          </p:nvPr>
        </p:nvSpPr>
        <p:spPr>
          <a:xfrm>
            <a:off x="505463" y="579839"/>
            <a:ext cx="7998588" cy="289922"/>
          </a:xfrm>
          <a:prstGeom prst="rect">
            <a:avLst/>
          </a:prstGeom>
        </p:spPr>
        <p:txBody>
          <a:bodyPr>
            <a:normAutofit/>
          </a:bodyPr>
          <a:lstStyle>
            <a:lvl1pPr marL="0" indent="0" algn="l">
              <a:buFont typeface="Arial"/>
              <a:buNone/>
              <a:defRPr sz="1800" b="1" baseline="0">
                <a:solidFill>
                  <a:srgbClr val="C85A1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DE LA PAGE</a:t>
            </a:r>
          </a:p>
        </p:txBody>
      </p:sp>
    </p:spTree>
    <p:extLst>
      <p:ext uri="{BB962C8B-B14F-4D97-AF65-F5344CB8AC3E}">
        <p14:creationId xmlns:p14="http://schemas.microsoft.com/office/powerpoint/2010/main" val="249849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courante 2 colonnes texte">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751680" y="986342"/>
            <a:ext cx="3960000" cy="3509998"/>
          </a:xfrm>
          <a:prstGeom prst="rect">
            <a:avLst/>
          </a:prstGeom>
          <a:solidFill>
            <a:srgbClr val="F0F0F0"/>
          </a:solidFill>
        </p:spPr>
        <p:txBody>
          <a:bodyPr/>
          <a:lstStyle>
            <a:lvl1pPr marL="0" indent="0">
              <a:buClr>
                <a:srgbClr val="C85A19"/>
              </a:buClr>
              <a:buNone/>
              <a:defRPr sz="1400">
                <a:solidFill>
                  <a:srgbClr val="6E6E6E"/>
                </a:solidFill>
                <a:latin typeface="Arial"/>
                <a:cs typeface="Arial"/>
              </a:defRPr>
            </a:lvl1pPr>
            <a:lvl2pPr marL="447675" indent="-180975">
              <a:buClr>
                <a:srgbClr val="C85A19"/>
              </a:buClr>
              <a:buFont typeface="Arial" panose="020B0604020202020204" pitchFamily="34" charset="0"/>
              <a:buChar char="•"/>
              <a:defRPr sz="1400">
                <a:solidFill>
                  <a:srgbClr val="6E6E6E"/>
                </a:solidFill>
                <a:latin typeface="Arial"/>
                <a:cs typeface="Arial"/>
              </a:defRPr>
            </a:lvl2pPr>
            <a:lvl3pPr marL="447675" indent="-180975">
              <a:buClr>
                <a:srgbClr val="C85A19"/>
              </a:buClr>
              <a:defRPr sz="1200">
                <a:solidFill>
                  <a:srgbClr val="6E6E6E"/>
                </a:solidFill>
                <a:latin typeface="Arial"/>
                <a:cs typeface="Arial"/>
              </a:defRPr>
            </a:lvl3pPr>
            <a:lvl4pPr marL="447675" indent="-180975">
              <a:buClr>
                <a:srgbClr val="C85A19"/>
              </a:buClr>
              <a:buFont typeface="Arial" panose="020B0604020202020204" pitchFamily="34" charset="0"/>
              <a:buChar char="•"/>
              <a:defRPr sz="1200" i="1">
                <a:solidFill>
                  <a:srgbClr val="6E6E6E"/>
                </a:solidFill>
                <a:latin typeface="Arial"/>
                <a:cs typeface="Arial"/>
              </a:defRPr>
            </a:lvl4pPr>
            <a:lvl5pPr marL="809625" indent="-180975">
              <a:buClr>
                <a:srgbClr val="C85A19"/>
              </a:buClr>
              <a:buFont typeface="Courier New"/>
              <a:buChar char="o"/>
              <a:defRPr sz="1000">
                <a:solidFill>
                  <a:srgbClr val="6E6E6E"/>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contenu 2"/>
          <p:cNvSpPr>
            <a:spLocks noGrp="1"/>
          </p:cNvSpPr>
          <p:nvPr>
            <p:ph idx="11"/>
          </p:nvPr>
        </p:nvSpPr>
        <p:spPr>
          <a:xfrm>
            <a:off x="494224" y="986341"/>
            <a:ext cx="3960000" cy="3509998"/>
          </a:xfrm>
          <a:prstGeom prst="rect">
            <a:avLst/>
          </a:prstGeom>
        </p:spPr>
        <p:txBody>
          <a:bodyPr/>
          <a:lstStyle>
            <a:lvl1pPr marL="0" indent="0">
              <a:buClr>
                <a:srgbClr val="C85A19"/>
              </a:buClr>
              <a:buNone/>
              <a:defRPr sz="1400">
                <a:solidFill>
                  <a:srgbClr val="002857"/>
                </a:solidFill>
                <a:latin typeface="Arial"/>
                <a:cs typeface="Arial"/>
              </a:defRPr>
            </a:lvl1pPr>
            <a:lvl2pPr marL="447675" indent="-180975">
              <a:buClr>
                <a:srgbClr val="C85A19"/>
              </a:buClr>
              <a:buFont typeface="Arial" panose="020B0604020202020204" pitchFamily="34" charset="0"/>
              <a:buChar char="•"/>
              <a:defRPr sz="1400">
                <a:solidFill>
                  <a:srgbClr val="002857"/>
                </a:solidFill>
                <a:latin typeface="Arial"/>
                <a:cs typeface="Arial"/>
              </a:defRPr>
            </a:lvl2pPr>
            <a:lvl3pPr marL="447675" indent="-180975">
              <a:buClr>
                <a:srgbClr val="C85A19"/>
              </a:buClr>
              <a:defRPr sz="1200">
                <a:solidFill>
                  <a:srgbClr val="002857"/>
                </a:solidFill>
                <a:latin typeface="Arial"/>
                <a:cs typeface="Arial"/>
              </a:defRPr>
            </a:lvl3pPr>
            <a:lvl4pPr marL="447675" indent="-180975">
              <a:buClr>
                <a:srgbClr val="C85A19"/>
              </a:buClr>
              <a:buFont typeface="Arial" panose="020B0604020202020204" pitchFamily="34" charset="0"/>
              <a:buChar char="•"/>
              <a:defRPr sz="1200" i="1">
                <a:solidFill>
                  <a:srgbClr val="002857"/>
                </a:solidFill>
                <a:latin typeface="Arial"/>
                <a:cs typeface="Arial"/>
              </a:defRPr>
            </a:lvl4pPr>
            <a:lvl5pPr marL="809625" indent="-180975">
              <a:buClr>
                <a:srgbClr val="C85A19"/>
              </a:buClr>
              <a:buFont typeface="Courier New"/>
              <a:buChar char="o"/>
              <a:defRPr sz="1000">
                <a:solidFill>
                  <a:srgbClr val="002857"/>
                </a:solidFill>
                <a:latin typeface="Arial"/>
                <a:cs typeface="Aria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1"/>
          <p:cNvSpPr>
            <a:spLocks noGrp="1"/>
          </p:cNvSpPr>
          <p:nvPr>
            <p:ph type="ctrTitle" hasCustomPrompt="1"/>
          </p:nvPr>
        </p:nvSpPr>
        <p:spPr>
          <a:xfrm>
            <a:off x="505463" y="229136"/>
            <a:ext cx="7998588" cy="306629"/>
          </a:xfrm>
          <a:prstGeom prst="rect">
            <a:avLst/>
          </a:prstGeom>
        </p:spPr>
        <p:txBody>
          <a:bodyPr>
            <a:normAutofit/>
          </a:bodyPr>
          <a:lstStyle>
            <a:lvl1pPr algn="l">
              <a:defRPr sz="2400" b="1" baseline="0">
                <a:solidFill>
                  <a:srgbClr val="002857"/>
                </a:solidFill>
                <a:latin typeface="Arial"/>
                <a:cs typeface="Arial"/>
              </a:defRPr>
            </a:lvl1pPr>
          </a:lstStyle>
          <a:p>
            <a:r>
              <a:rPr lang="fr-FR" dirty="0"/>
              <a:t>TITRE DE LA PAGE </a:t>
            </a:r>
          </a:p>
        </p:txBody>
      </p:sp>
      <p:sp>
        <p:nvSpPr>
          <p:cNvPr id="8" name="Sous-titre 2"/>
          <p:cNvSpPr>
            <a:spLocks noGrp="1"/>
          </p:cNvSpPr>
          <p:nvPr>
            <p:ph type="subTitle" idx="10" hasCustomPrompt="1"/>
          </p:nvPr>
        </p:nvSpPr>
        <p:spPr>
          <a:xfrm>
            <a:off x="505463" y="579839"/>
            <a:ext cx="7998588" cy="289922"/>
          </a:xfrm>
          <a:prstGeom prst="rect">
            <a:avLst/>
          </a:prstGeom>
        </p:spPr>
        <p:txBody>
          <a:bodyPr>
            <a:normAutofit/>
          </a:bodyPr>
          <a:lstStyle>
            <a:lvl1pPr marL="0" indent="0" algn="l">
              <a:buFont typeface="Arial"/>
              <a:buNone/>
              <a:defRPr sz="1800" b="1" baseline="0">
                <a:solidFill>
                  <a:srgbClr val="C85A19"/>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 DE LA PAGE</a:t>
            </a:r>
          </a:p>
        </p:txBody>
      </p:sp>
    </p:spTree>
    <p:extLst>
      <p:ext uri="{BB962C8B-B14F-4D97-AF65-F5344CB8AC3E}">
        <p14:creationId xmlns:p14="http://schemas.microsoft.com/office/powerpoint/2010/main" val="58458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 - contact">
    <p:spTree>
      <p:nvGrpSpPr>
        <p:cNvPr id="1" name=""/>
        <p:cNvGrpSpPr/>
        <p:nvPr/>
      </p:nvGrpSpPr>
      <p:grpSpPr>
        <a:xfrm>
          <a:off x="0" y="0"/>
          <a:ext cx="0" cy="0"/>
          <a:chOff x="0" y="0"/>
          <a:chExt cx="0" cy="0"/>
        </a:xfrm>
      </p:grpSpPr>
      <p:pic>
        <p:nvPicPr>
          <p:cNvPr id="2" name="Image 1" descr="04_FFT_POWERPOINT_16-9_FOND_4_COUV_BI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15" name="Sous-titre 2"/>
          <p:cNvSpPr>
            <a:spLocks noGrp="1"/>
          </p:cNvSpPr>
          <p:nvPr>
            <p:ph type="subTitle" idx="1" hasCustomPrompt="1"/>
          </p:nvPr>
        </p:nvSpPr>
        <p:spPr>
          <a:xfrm>
            <a:off x="1371600" y="4243228"/>
            <a:ext cx="6400800" cy="682204"/>
          </a:xfrm>
          <a:prstGeom prst="rect">
            <a:avLst/>
          </a:prstGeom>
        </p:spPr>
        <p:txBody>
          <a:bodyPr>
            <a:normAutofit/>
          </a:bodyPr>
          <a:lstStyle>
            <a:lvl1pPr marL="0" indent="0" algn="ctr">
              <a:buNone/>
              <a:defRPr sz="140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 Nom / Fonction</a:t>
            </a:r>
          </a:p>
          <a:p>
            <a:endParaRPr lang="fr-FR" dirty="0"/>
          </a:p>
          <a:p>
            <a:endParaRPr lang="fr-FR" dirty="0"/>
          </a:p>
          <a:p>
            <a:endParaRPr lang="fr-FR" dirty="0"/>
          </a:p>
          <a:p>
            <a:endParaRPr lang="fr-FR" dirty="0"/>
          </a:p>
        </p:txBody>
      </p:sp>
      <p:sp>
        <p:nvSpPr>
          <p:cNvPr id="17" name="Titre 1"/>
          <p:cNvSpPr txBox="1">
            <a:spLocks/>
          </p:cNvSpPr>
          <p:nvPr userDrawn="1"/>
        </p:nvSpPr>
        <p:spPr>
          <a:xfrm>
            <a:off x="2882900" y="3965267"/>
            <a:ext cx="3238500" cy="21130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ctr"/>
            <a:r>
              <a:rPr lang="fr-FR" sz="2000" b="1" dirty="0">
                <a:solidFill>
                  <a:schemeClr val="bg1"/>
                </a:solidFill>
                <a:latin typeface="Arial"/>
                <a:cs typeface="Arial"/>
              </a:rPr>
              <a:t>CONTACT</a:t>
            </a:r>
            <a:endParaRPr lang="fr-FR" sz="2000" dirty="0">
              <a:solidFill>
                <a:schemeClr val="bg1"/>
              </a:solidFill>
              <a:latin typeface="Arial"/>
              <a:cs typeface="Arial"/>
            </a:endParaRPr>
          </a:p>
        </p:txBody>
      </p:sp>
    </p:spTree>
    <p:extLst>
      <p:ext uri="{BB962C8B-B14F-4D97-AF65-F5344CB8AC3E}">
        <p14:creationId xmlns:p14="http://schemas.microsoft.com/office/powerpoint/2010/main" val="915786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 - message">
    <p:spTree>
      <p:nvGrpSpPr>
        <p:cNvPr id="1" name=""/>
        <p:cNvGrpSpPr/>
        <p:nvPr/>
      </p:nvGrpSpPr>
      <p:grpSpPr>
        <a:xfrm>
          <a:off x="0" y="0"/>
          <a:ext cx="0" cy="0"/>
          <a:chOff x="0" y="0"/>
          <a:chExt cx="0" cy="0"/>
        </a:xfrm>
      </p:grpSpPr>
      <p:pic>
        <p:nvPicPr>
          <p:cNvPr id="2" name="Image 1" descr="04_FFT_POWERPOINT_16-9_FOND_4_COUV_BIS.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14" name="Titre 1"/>
          <p:cNvSpPr>
            <a:spLocks noGrp="1"/>
          </p:cNvSpPr>
          <p:nvPr>
            <p:ph type="ctrTitle" hasCustomPrompt="1"/>
          </p:nvPr>
        </p:nvSpPr>
        <p:spPr>
          <a:xfrm>
            <a:off x="2349500" y="4197461"/>
            <a:ext cx="4737100" cy="683636"/>
          </a:xfrm>
          <a:prstGeom prst="rect">
            <a:avLst/>
          </a:prstGeom>
        </p:spPr>
        <p:txBody>
          <a:bodyPr>
            <a:noAutofit/>
          </a:bodyPr>
          <a:lstStyle>
            <a:lvl1pPr>
              <a:defRPr sz="2400" b="1">
                <a:solidFill>
                  <a:schemeClr val="bg1"/>
                </a:solidFill>
                <a:latin typeface="Arial"/>
                <a:cs typeface="Arial"/>
              </a:defRPr>
            </a:lvl1pPr>
          </a:lstStyle>
          <a:p>
            <a:r>
              <a:rPr lang="fr-FR" dirty="0"/>
              <a:t>MESSAGE DE FIN DE PRESENTATION</a:t>
            </a:r>
          </a:p>
        </p:txBody>
      </p:sp>
    </p:spTree>
    <p:extLst>
      <p:ext uri="{BB962C8B-B14F-4D97-AF65-F5344CB8AC3E}">
        <p14:creationId xmlns:p14="http://schemas.microsoft.com/office/powerpoint/2010/main" val="1407823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descr="03_FFT_POWERPOINT_16-9_FOND_PAGE_TEXTE.jpg"/>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3" name="Titre 1"/>
          <p:cNvSpPr txBox="1">
            <a:spLocks/>
          </p:cNvSpPr>
          <p:nvPr userDrawn="1"/>
        </p:nvSpPr>
        <p:spPr>
          <a:xfrm>
            <a:off x="759573" y="4783010"/>
            <a:ext cx="4223985" cy="211307"/>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000" b="1" dirty="0">
                <a:solidFill>
                  <a:srgbClr val="002857"/>
                </a:solidFill>
                <a:latin typeface="Arial"/>
                <a:cs typeface="Arial"/>
              </a:rPr>
              <a:t>  OBJET DE LA PRESENTATION </a:t>
            </a:r>
            <a:r>
              <a:rPr lang="fr-FR" sz="1000" dirty="0">
                <a:solidFill>
                  <a:srgbClr val="002857"/>
                </a:solidFill>
                <a:latin typeface="Arial"/>
                <a:cs typeface="Arial"/>
              </a:rPr>
              <a:t>/ JJ MM AAAA</a:t>
            </a:r>
          </a:p>
        </p:txBody>
      </p:sp>
      <p:sp>
        <p:nvSpPr>
          <p:cNvPr id="4" name="Titre 1"/>
          <p:cNvSpPr txBox="1">
            <a:spLocks/>
          </p:cNvSpPr>
          <p:nvPr userDrawn="1"/>
        </p:nvSpPr>
        <p:spPr>
          <a:xfrm>
            <a:off x="6173529" y="4783010"/>
            <a:ext cx="2748046" cy="211307"/>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fld id="{28473FD9-D45F-C048-AF78-C6F14611652B}" type="slidenum">
              <a:rPr lang="fr-FR" sz="1200" b="1" smtClean="0">
                <a:solidFill>
                  <a:srgbClr val="002857"/>
                </a:solidFill>
                <a:latin typeface="Arial"/>
                <a:cs typeface="Arial"/>
              </a:rPr>
              <a:pPr algn="r"/>
              <a:t>‹N°›</a:t>
            </a:fld>
            <a:endParaRPr lang="fr-FR" sz="1200" b="1" dirty="0">
              <a:solidFill>
                <a:srgbClr val="002857"/>
              </a:solidFill>
              <a:latin typeface="Arial"/>
              <a:cs typeface="Arial"/>
            </a:endParaRPr>
          </a:p>
        </p:txBody>
      </p:sp>
      <p:cxnSp>
        <p:nvCxnSpPr>
          <p:cNvPr id="8" name="Connecteur droit 7"/>
          <p:cNvCxnSpPr/>
          <p:nvPr userDrawn="1"/>
        </p:nvCxnSpPr>
        <p:spPr>
          <a:xfrm>
            <a:off x="594585" y="890471"/>
            <a:ext cx="897316" cy="0"/>
          </a:xfrm>
          <a:prstGeom prst="line">
            <a:avLst/>
          </a:prstGeom>
          <a:ln w="19050" cmpd="sng">
            <a:solidFill>
              <a:srgbClr val="9B9B9B"/>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60702968"/>
      </p:ext>
    </p:extLst>
  </p:cSld>
  <p:clrMap bg1="lt1" tx1="dk1" bg2="lt2" tx2="dk2" accent1="accent1" accent2="accent2" accent3="accent3" accent4="accent4" accent5="accent5" accent6="accent6" hlink="hlink" folHlink="folHlink"/>
  <p:sldLayoutIdLst>
    <p:sldLayoutId id="2147483651" r:id="rId1"/>
    <p:sldLayoutId id="2147483658" r:id="rId2"/>
    <p:sldLayoutId id="2147483649" r:id="rId3"/>
    <p:sldLayoutId id="2147483654" r:id="rId4"/>
    <p:sldLayoutId id="2147483656" r:id="rId5"/>
    <p:sldLayoutId id="2147483660" r:id="rId6"/>
    <p:sldLayoutId id="2147483661" r:id="rId7"/>
    <p:sldLayoutId id="2147483653" r:id="rId8"/>
    <p:sldLayoutId id="2147483659"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3F35FA1-CE89-438E-B16A-A753D95B1698}" type="datetimeFigureOut">
              <a:rPr lang="fr-FR" smtClean="0">
                <a:solidFill>
                  <a:prstClr val="black">
                    <a:tint val="75000"/>
                  </a:prstClr>
                </a:solidFill>
              </a:rPr>
              <a:pPr defTabSz="685800"/>
              <a:t>01/03/2021</a:t>
            </a:fld>
            <a:endParaRPr lang="fr-FR">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fr-FR">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AB6190CC-6A06-4AC5-A691-9696C7432421}" type="slidenum">
              <a:rPr lang="fr-FR" smtClean="0">
                <a:solidFill>
                  <a:prstClr val="black">
                    <a:tint val="75000"/>
                  </a:prstClr>
                </a:solidFill>
              </a:rPr>
              <a:pPr defTabSz="685800"/>
              <a:t>‹N°›</a:t>
            </a:fld>
            <a:endParaRPr lang="fr-FR">
              <a:solidFill>
                <a:prstClr val="black">
                  <a:tint val="75000"/>
                </a:prstClr>
              </a:solidFill>
            </a:endParaRPr>
          </a:p>
        </p:txBody>
      </p:sp>
    </p:spTree>
    <p:extLst>
      <p:ext uri="{BB962C8B-B14F-4D97-AF65-F5344CB8AC3E}">
        <p14:creationId xmlns:p14="http://schemas.microsoft.com/office/powerpoint/2010/main" val="34222565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2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17" y="4073338"/>
            <a:ext cx="2137405" cy="830810"/>
          </a:xfrm>
          <a:prstGeom prst="rect">
            <a:avLst/>
          </a:prstGeom>
        </p:spPr>
      </p:pic>
      <p:sp>
        <p:nvSpPr>
          <p:cNvPr id="4" name="Titre 3">
            <a:extLst>
              <a:ext uri="{FF2B5EF4-FFF2-40B4-BE49-F238E27FC236}">
                <a16:creationId xmlns:a16="http://schemas.microsoft.com/office/drawing/2014/main" id="{E993A0F1-E9C3-4095-8B35-7C2FD35A0EF7}"/>
              </a:ext>
            </a:extLst>
          </p:cNvPr>
          <p:cNvSpPr>
            <a:spLocks noGrp="1"/>
          </p:cNvSpPr>
          <p:nvPr>
            <p:ph type="ctrTitle"/>
          </p:nvPr>
        </p:nvSpPr>
        <p:spPr>
          <a:xfrm>
            <a:off x="421852" y="579891"/>
            <a:ext cx="3528356" cy="334394"/>
          </a:xfrm>
        </p:spPr>
        <p:txBody>
          <a:bodyPr anchor="t">
            <a:normAutofit fontScale="90000"/>
          </a:bodyPr>
          <a:lstStyle/>
          <a:p>
            <a:r>
              <a:rPr lang="fr-FR" dirty="0"/>
              <a:t>TC VALVERT 2020/2021</a:t>
            </a:r>
          </a:p>
        </p:txBody>
      </p:sp>
      <p:sp>
        <p:nvSpPr>
          <p:cNvPr id="6" name="Titre 3">
            <a:extLst>
              <a:ext uri="{FF2B5EF4-FFF2-40B4-BE49-F238E27FC236}">
                <a16:creationId xmlns:a16="http://schemas.microsoft.com/office/drawing/2014/main" id="{E993A0F1-E9C3-4095-8B35-7C2FD35A0EF7}"/>
              </a:ext>
            </a:extLst>
          </p:cNvPr>
          <p:cNvSpPr txBox="1">
            <a:spLocks/>
          </p:cNvSpPr>
          <p:nvPr/>
        </p:nvSpPr>
        <p:spPr>
          <a:xfrm>
            <a:off x="1022351" y="1790700"/>
            <a:ext cx="4599064" cy="1388606"/>
          </a:xfrm>
          <a:prstGeom prst="rect">
            <a:avLst/>
          </a:prstGeom>
          <a:ln w="38100">
            <a:solidFill>
              <a:schemeClr val="bg1"/>
            </a:solidFill>
          </a:ln>
        </p:spPr>
        <p:txBody>
          <a:bodyPr anchor="ctr">
            <a:normAutofit fontScale="97500"/>
          </a:bodyPr>
          <a:lstStyle>
            <a:lvl1pPr algn="ctr" defTabSz="457200" rtl="0" eaLnBrk="1" latinLnBrk="0" hangingPunct="1">
              <a:spcBef>
                <a:spcPct val="0"/>
              </a:spcBef>
              <a:buNone/>
              <a:defRPr sz="2000" b="1" kern="1200" baseline="0">
                <a:solidFill>
                  <a:schemeClr val="bg1"/>
                </a:solidFill>
                <a:latin typeface="Arial"/>
                <a:ea typeface="+mj-ea"/>
                <a:cs typeface="Arial"/>
              </a:defRPr>
            </a:lvl1pPr>
          </a:lstStyle>
          <a:p>
            <a:r>
              <a:rPr lang="fr-FR" sz="3200" dirty="0"/>
              <a:t>Présentation </a:t>
            </a:r>
          </a:p>
          <a:p>
            <a:r>
              <a:rPr lang="fr-FR" sz="3200" dirty="0"/>
              <a:t>Galaxie Tennis</a:t>
            </a:r>
          </a:p>
        </p:txBody>
      </p:sp>
      <p:sp>
        <p:nvSpPr>
          <p:cNvPr id="8" name="Titre 3">
            <a:extLst>
              <a:ext uri="{FF2B5EF4-FFF2-40B4-BE49-F238E27FC236}">
                <a16:creationId xmlns:a16="http://schemas.microsoft.com/office/drawing/2014/main" id="{E993A0F1-E9C3-4095-8B35-7C2FD35A0EF7}"/>
              </a:ext>
            </a:extLst>
          </p:cNvPr>
          <p:cNvSpPr txBox="1">
            <a:spLocks/>
          </p:cNvSpPr>
          <p:nvPr/>
        </p:nvSpPr>
        <p:spPr>
          <a:xfrm>
            <a:off x="6828816" y="412694"/>
            <a:ext cx="1964987" cy="334394"/>
          </a:xfrm>
          <a:prstGeom prst="rect">
            <a:avLst/>
          </a:prstGeom>
        </p:spPr>
        <p:txBody>
          <a:bodyPr anchor="t">
            <a:normAutofit fontScale="90000" lnSpcReduction="20000"/>
          </a:bodyPr>
          <a:lstStyle>
            <a:lvl1pPr algn="ctr" defTabSz="457200" rtl="0" eaLnBrk="1" latinLnBrk="0" hangingPunct="1">
              <a:spcBef>
                <a:spcPct val="0"/>
              </a:spcBef>
              <a:buNone/>
              <a:defRPr sz="2000" b="1" kern="1200" baseline="0">
                <a:solidFill>
                  <a:schemeClr val="bg1"/>
                </a:solidFill>
                <a:latin typeface="Arial"/>
                <a:ea typeface="+mj-ea"/>
                <a:cs typeface="Arial"/>
              </a:defRPr>
            </a:lvl1pPr>
          </a:lstStyle>
          <a:p>
            <a:endParaRPr lang="fr-FR" dirty="0"/>
          </a:p>
        </p:txBody>
      </p:sp>
      <p:pic>
        <p:nvPicPr>
          <p:cNvPr id="5" name="Image 4"/>
          <p:cNvPicPr>
            <a:picLocks noChangeAspect="1"/>
          </p:cNvPicPr>
          <p:nvPr/>
        </p:nvPicPr>
        <p:blipFill>
          <a:blip r:embed="rId3"/>
          <a:stretch>
            <a:fillRect/>
          </a:stretch>
        </p:blipFill>
        <p:spPr>
          <a:xfrm>
            <a:off x="3189427" y="3402850"/>
            <a:ext cx="2448549" cy="1388606"/>
          </a:xfrm>
          <a:prstGeom prst="rect">
            <a:avLst/>
          </a:prstGeom>
        </p:spPr>
      </p:pic>
      <p:pic>
        <p:nvPicPr>
          <p:cNvPr id="9" name="Image 8"/>
          <p:cNvPicPr>
            <a:picLocks noChangeAspect="1"/>
          </p:cNvPicPr>
          <p:nvPr/>
        </p:nvPicPr>
        <p:blipFill>
          <a:blip r:embed="rId4"/>
          <a:stretch>
            <a:fillRect/>
          </a:stretch>
        </p:blipFill>
        <p:spPr>
          <a:xfrm>
            <a:off x="7146949" y="2202856"/>
            <a:ext cx="1543509" cy="1268701"/>
          </a:xfrm>
          <a:prstGeom prst="rect">
            <a:avLst/>
          </a:prstGeom>
        </p:spPr>
      </p:pic>
      <p:pic>
        <p:nvPicPr>
          <p:cNvPr id="10241" name="Picture 1" descr="D:\2021\Divers\Partenaires\Dossier Sponsoring TCVV\Logo TCVV PNG.png"/>
          <p:cNvPicPr>
            <a:picLocks noChangeAspect="1" noChangeArrowheads="1"/>
          </p:cNvPicPr>
          <p:nvPr/>
        </p:nvPicPr>
        <p:blipFill>
          <a:blip r:embed="rId5"/>
          <a:srcRect/>
          <a:stretch>
            <a:fillRect/>
          </a:stretch>
        </p:blipFill>
        <p:spPr bwMode="auto">
          <a:xfrm>
            <a:off x="7039535" y="247025"/>
            <a:ext cx="1514530" cy="1345801"/>
          </a:xfrm>
          <a:prstGeom prst="rect">
            <a:avLst/>
          </a:prstGeom>
          <a:noFill/>
        </p:spPr>
      </p:pic>
    </p:spTree>
    <p:extLst>
      <p:ext uri="{BB962C8B-B14F-4D97-AF65-F5344CB8AC3E}">
        <p14:creationId xmlns:p14="http://schemas.microsoft.com/office/powerpoint/2010/main" val="2136396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135774"/>
            <a:ext cx="7418962" cy="369332"/>
          </a:xfrm>
          <a:prstGeom prst="rect">
            <a:avLst/>
          </a:prstGeom>
        </p:spPr>
        <p:txBody>
          <a:bodyPr wrap="square">
            <a:spAutoFit/>
          </a:bodyPr>
          <a:lstStyle/>
          <a:p>
            <a:r>
              <a:rPr lang="fr-FR" b="1" dirty="0">
                <a:solidFill>
                  <a:srgbClr val="002060"/>
                </a:solidFill>
                <a:latin typeface="Calibri" panose="020F0502020204030204" pitchFamily="34" charset="0"/>
              </a:rPr>
              <a:t>La compétition libre: pourquoi, quand, comment?</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3"/>
          <a:stretch>
            <a:fillRect/>
          </a:stretch>
        </p:blipFill>
        <p:spPr>
          <a:xfrm>
            <a:off x="8105135" y="72522"/>
            <a:ext cx="1038865" cy="381142"/>
          </a:xfrm>
          <a:prstGeom prst="rect">
            <a:avLst/>
          </a:prstGeom>
        </p:spPr>
      </p:pic>
      <p:sp>
        <p:nvSpPr>
          <p:cNvPr id="49" name="Rectangle 48"/>
          <p:cNvSpPr/>
          <p:nvPr/>
        </p:nvSpPr>
        <p:spPr>
          <a:xfrm>
            <a:off x="4212290" y="4923816"/>
            <a:ext cx="183717" cy="22697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à coins arrondis 26"/>
          <p:cNvSpPr/>
          <p:nvPr/>
        </p:nvSpPr>
        <p:spPr>
          <a:xfrm>
            <a:off x="4396007" y="678044"/>
            <a:ext cx="4692575" cy="2181887"/>
          </a:xfrm>
          <a:prstGeom prst="roundRect">
            <a:avLst/>
          </a:prstGeom>
          <a:solidFill>
            <a:schemeClr val="tx2"/>
          </a:solidFill>
          <a:ln w="38100">
            <a:solidFill>
              <a:srgbClr val="C85A1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bg1"/>
                </a:solidFill>
                <a:effectLst/>
                <a:uLnTx/>
                <a:uFillTx/>
                <a:latin typeface="Calibri" panose="020F0502020204030204"/>
                <a:ea typeface="+mn-ea"/>
                <a:cs typeface="+mn-cs"/>
              </a:rPr>
              <a:t>Avantages Enfants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Dispute son premier match dans son club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Accède à la compétition dans des lieux connus, donc plus en confiance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Son enseignant est à son contact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Peut enchainer ses premiers matchs avec ses copains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Son  résultat est pris en compte dans le palmarès et pour le calcul de son classement sur terrain vert</a:t>
            </a:r>
          </a:p>
        </p:txBody>
      </p:sp>
      <p:sp>
        <p:nvSpPr>
          <p:cNvPr id="28" name="Rectangle à coins arrondis 27"/>
          <p:cNvSpPr/>
          <p:nvPr/>
        </p:nvSpPr>
        <p:spPr>
          <a:xfrm>
            <a:off x="4396007" y="3005847"/>
            <a:ext cx="4692575" cy="2028264"/>
          </a:xfrm>
          <a:prstGeom prst="roundRect">
            <a:avLst/>
          </a:prstGeom>
          <a:solidFill>
            <a:schemeClr val="tx2"/>
          </a:solidFill>
          <a:ln w="38100">
            <a:solidFill>
              <a:srgbClr val="C85A1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bg1"/>
                </a:solidFill>
                <a:effectLst/>
                <a:uLnTx/>
                <a:uFillTx/>
                <a:latin typeface="Calibri" panose="020F0502020204030204"/>
                <a:ea typeface="+mn-ea"/>
                <a:cs typeface="+mn-cs"/>
              </a:rPr>
              <a:t>Avantages Parents</a:t>
            </a:r>
          </a:p>
          <a:p>
            <a:pPr marL="285750" indent="-285750" defTabSz="914400">
              <a:buFont typeface="Arial" panose="020B0604020202020204" pitchFamily="34" charset="0"/>
              <a:buChar char="•"/>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L’enfant joue chez lui dans son club, prés de 150 matchs libres ont été joué au TC Buxerolles en 2020.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Pas de déplacement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Pas de frais d’inscription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Le contact est direct avec l’enseignant pour un retour pédagogique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Leur enfant suit un programme complet de formation (pédagogie et match)</a:t>
            </a:r>
          </a:p>
        </p:txBody>
      </p:sp>
      <p:sp>
        <p:nvSpPr>
          <p:cNvPr id="9" name="Flèche droite 8"/>
          <p:cNvSpPr/>
          <p:nvPr/>
        </p:nvSpPr>
        <p:spPr>
          <a:xfrm>
            <a:off x="3385226" y="1595336"/>
            <a:ext cx="827064" cy="278031"/>
          </a:xfrm>
          <a:prstGeom prst="rightArrow">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Flèche droite 28"/>
          <p:cNvSpPr/>
          <p:nvPr/>
        </p:nvSpPr>
        <p:spPr>
          <a:xfrm>
            <a:off x="3385226" y="3683540"/>
            <a:ext cx="827064" cy="278031"/>
          </a:xfrm>
          <a:prstGeom prst="rightArrow">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2" name="Objet 1"/>
          <p:cNvGraphicFramePr>
            <a:graphicFrameLocks noChangeAspect="1"/>
          </p:cNvGraphicFramePr>
          <p:nvPr>
            <p:extLst>
              <p:ext uri="{D42A27DB-BD31-4B8C-83A1-F6EECF244321}">
                <p14:modId xmlns:p14="http://schemas.microsoft.com/office/powerpoint/2010/main" val="579949717"/>
              </p:ext>
            </p:extLst>
          </p:nvPr>
        </p:nvGraphicFramePr>
        <p:xfrm>
          <a:off x="0" y="590495"/>
          <a:ext cx="3229583" cy="4567808"/>
        </p:xfrm>
        <a:graphic>
          <a:graphicData uri="http://schemas.openxmlformats.org/presentationml/2006/ole">
            <mc:AlternateContent xmlns:mc="http://schemas.openxmlformats.org/markup-compatibility/2006">
              <mc:Choice xmlns:v="urn:schemas-microsoft-com:vml" Requires="v">
                <p:oleObj spid="_x0000_s1066" name="Acrobat Document" r:id="rId4" imgW="10698120" imgH="15129360" progId="">
                  <p:embed/>
                </p:oleObj>
              </mc:Choice>
              <mc:Fallback>
                <p:oleObj name="Acrobat Document" r:id="rId4" imgW="10698120" imgH="15129360" progId="">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0495"/>
                        <a:ext cx="3229583" cy="45678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1" descr="D:\2021\Divers\Partenaires\Dossier Sponsoring TCVV\Logo TCVV PNG.png"/>
          <p:cNvPicPr>
            <a:picLocks noChangeAspect="1" noChangeArrowheads="1"/>
          </p:cNvPicPr>
          <p:nvPr/>
        </p:nvPicPr>
        <p:blipFill>
          <a:blip r:embed="rId6"/>
          <a:srcRect/>
          <a:stretch>
            <a:fillRect/>
          </a:stretch>
        </p:blipFill>
        <p:spPr bwMode="auto">
          <a:xfrm>
            <a:off x="7153829" y="72522"/>
            <a:ext cx="730941" cy="508369"/>
          </a:xfrm>
          <a:prstGeom prst="rect">
            <a:avLst/>
          </a:prstGeom>
          <a:noFill/>
        </p:spPr>
      </p:pic>
    </p:spTree>
    <p:extLst>
      <p:ext uri="{BB962C8B-B14F-4D97-AF65-F5344CB8AC3E}">
        <p14:creationId xmlns:p14="http://schemas.microsoft.com/office/powerpoint/2010/main" val="1935182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135774"/>
            <a:ext cx="7418962" cy="369332"/>
          </a:xfrm>
          <a:prstGeom prst="rect">
            <a:avLst/>
          </a:prstGeom>
        </p:spPr>
        <p:txBody>
          <a:bodyPr wrap="square">
            <a:spAutoFit/>
          </a:bodyPr>
          <a:lstStyle/>
          <a:p>
            <a:r>
              <a:rPr lang="fr-FR" b="1" dirty="0">
                <a:solidFill>
                  <a:srgbClr val="002060"/>
                </a:solidFill>
                <a:latin typeface="Calibri" panose="020F0502020204030204" pitchFamily="34" charset="0"/>
              </a:rPr>
              <a:t>Le jeu libre</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2"/>
          <a:stretch>
            <a:fillRect/>
          </a:stretch>
        </p:blipFill>
        <p:spPr>
          <a:xfrm>
            <a:off x="8105135" y="72522"/>
            <a:ext cx="1038865" cy="381142"/>
          </a:xfrm>
          <a:prstGeom prst="rect">
            <a:avLst/>
          </a:prstGeom>
        </p:spPr>
      </p:pic>
      <p:sp>
        <p:nvSpPr>
          <p:cNvPr id="49" name="Rectangle 48"/>
          <p:cNvSpPr/>
          <p:nvPr/>
        </p:nvSpPr>
        <p:spPr>
          <a:xfrm>
            <a:off x="4212290" y="4923816"/>
            <a:ext cx="183717" cy="22697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Rectangle à coins arrondis 1"/>
          <p:cNvSpPr/>
          <p:nvPr/>
        </p:nvSpPr>
        <p:spPr>
          <a:xfrm>
            <a:off x="386969" y="958856"/>
            <a:ext cx="3715071" cy="3657600"/>
          </a:xfrm>
          <a:prstGeom prst="roundRect">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Ø"/>
            </a:pPr>
            <a:r>
              <a:rPr lang="fr-FR" sz="1400" dirty="0"/>
              <a:t>Possibilité de jouer selon les disponibilités sur les terrains du club en dehors des cours.</a:t>
            </a:r>
          </a:p>
          <a:p>
            <a:pPr marL="285750" indent="-285750">
              <a:buFont typeface="Wingdings" panose="05000000000000000000" pitchFamily="2" charset="2"/>
              <a:buChar char="Ø"/>
            </a:pPr>
            <a:r>
              <a:rPr lang="fr-FR" sz="1400" dirty="0"/>
              <a:t>Ce complément des cours et entraînements permet de poursuivre l'activité en dehors et pour le plaisir.</a:t>
            </a:r>
          </a:p>
          <a:p>
            <a:pPr marL="285750" indent="-285750">
              <a:buFont typeface="Wingdings" panose="05000000000000000000" pitchFamily="2" charset="2"/>
              <a:buChar char="Ø"/>
            </a:pPr>
            <a:r>
              <a:rPr lang="fr-FR" sz="1400" dirty="0">
                <a:effectLst/>
              </a:rPr>
              <a:t>Cela peut être un moment de partage en famille ou entre amis</a:t>
            </a:r>
          </a:p>
          <a:p>
            <a:pPr marL="285750" indent="-285750">
              <a:buFont typeface="Wingdings" panose="05000000000000000000" pitchFamily="2" charset="2"/>
              <a:buChar char="Ø"/>
            </a:pPr>
            <a:r>
              <a:rPr lang="fr-FR" sz="1400" dirty="0"/>
              <a:t>Cela permet d’augmenter le volume de jeu et favoriser ainsi les progrès</a:t>
            </a:r>
            <a:endParaRPr lang="fr-FR" sz="1400" dirty="0">
              <a:effectLst/>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540" y="551832"/>
            <a:ext cx="4353142" cy="2440170"/>
          </a:xfrm>
          <a:prstGeom prst="rect">
            <a:avLst/>
          </a:prstGeom>
          <a:ln>
            <a:solidFill>
              <a:srgbClr val="C85A19"/>
            </a:solidFill>
          </a:ln>
        </p:spPr>
      </p:pic>
      <p:pic>
        <p:nvPicPr>
          <p:cNvPr id="5" name="Image 4"/>
          <p:cNvPicPr>
            <a:picLocks noChangeAspect="1"/>
          </p:cNvPicPr>
          <p:nvPr/>
        </p:nvPicPr>
        <p:blipFill>
          <a:blip r:embed="rId4"/>
          <a:stretch>
            <a:fillRect/>
          </a:stretch>
        </p:blipFill>
        <p:spPr>
          <a:xfrm>
            <a:off x="5181471" y="3091268"/>
            <a:ext cx="2923664" cy="1945565"/>
          </a:xfrm>
          <a:prstGeom prst="rect">
            <a:avLst/>
          </a:prstGeom>
          <a:ln>
            <a:solidFill>
              <a:srgbClr val="C85A19"/>
            </a:solidFill>
          </a:ln>
        </p:spPr>
      </p:pic>
      <p:pic>
        <p:nvPicPr>
          <p:cNvPr id="12" name="Picture 1" descr="D:\2021\Divers\Partenaires\Dossier Sponsoring TCVV\Logo TCVV PNG.png"/>
          <p:cNvPicPr>
            <a:picLocks noChangeAspect="1" noChangeArrowheads="1"/>
          </p:cNvPicPr>
          <p:nvPr/>
        </p:nvPicPr>
        <p:blipFill>
          <a:blip r:embed="rId5"/>
          <a:srcRect/>
          <a:stretch>
            <a:fillRect/>
          </a:stretch>
        </p:blipFill>
        <p:spPr bwMode="auto">
          <a:xfrm>
            <a:off x="7153829" y="43463"/>
            <a:ext cx="730941" cy="508369"/>
          </a:xfrm>
          <a:prstGeom prst="rect">
            <a:avLst/>
          </a:prstGeom>
          <a:noFill/>
        </p:spPr>
      </p:pic>
    </p:spTree>
    <p:extLst>
      <p:ext uri="{BB962C8B-B14F-4D97-AF65-F5344CB8AC3E}">
        <p14:creationId xmlns:p14="http://schemas.microsoft.com/office/powerpoint/2010/main" val="2746652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135774"/>
            <a:ext cx="7418962" cy="369332"/>
          </a:xfrm>
          <a:prstGeom prst="rect">
            <a:avLst/>
          </a:prstGeom>
        </p:spPr>
        <p:txBody>
          <a:bodyPr wrap="square">
            <a:spAutoFit/>
          </a:bodyPr>
          <a:lstStyle/>
          <a:p>
            <a:r>
              <a:rPr lang="fr-FR" b="1" dirty="0">
                <a:solidFill>
                  <a:srgbClr val="002060"/>
                </a:solidFill>
                <a:latin typeface="Calibri" panose="020F0502020204030204" pitchFamily="34" charset="0"/>
              </a:rPr>
              <a:t>Le calendrier de l’école de tennis et les compétitions du TCVV</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2"/>
          <a:stretch>
            <a:fillRect/>
          </a:stretch>
        </p:blipFill>
        <p:spPr>
          <a:xfrm>
            <a:off x="8105135" y="72522"/>
            <a:ext cx="1038865" cy="381142"/>
          </a:xfrm>
          <a:prstGeom prst="rect">
            <a:avLst/>
          </a:prstGeom>
        </p:spPr>
      </p:pic>
      <p:pic>
        <p:nvPicPr>
          <p:cNvPr id="12" name="Picture 1" descr="D:\2021\Divers\Partenaires\Dossier Sponsoring TCVV\Logo TCVV PNG.png"/>
          <p:cNvPicPr>
            <a:picLocks noChangeAspect="1" noChangeArrowheads="1"/>
          </p:cNvPicPr>
          <p:nvPr/>
        </p:nvPicPr>
        <p:blipFill>
          <a:blip r:embed="rId3"/>
          <a:srcRect/>
          <a:stretch>
            <a:fillRect/>
          </a:stretch>
        </p:blipFill>
        <p:spPr bwMode="auto">
          <a:xfrm>
            <a:off x="7153829" y="49902"/>
            <a:ext cx="730941" cy="508369"/>
          </a:xfrm>
          <a:prstGeom prst="rect">
            <a:avLst/>
          </a:prstGeom>
          <a:noFill/>
        </p:spPr>
      </p:pic>
      <p:graphicFrame>
        <p:nvGraphicFramePr>
          <p:cNvPr id="18" name="Tableau 17"/>
          <p:cNvGraphicFramePr>
            <a:graphicFrameLocks noGrp="1"/>
          </p:cNvGraphicFramePr>
          <p:nvPr/>
        </p:nvGraphicFramePr>
        <p:xfrm>
          <a:off x="1300305" y="768999"/>
          <a:ext cx="5483953" cy="4064005"/>
        </p:xfrm>
        <a:graphic>
          <a:graphicData uri="http://schemas.openxmlformats.org/drawingml/2006/table">
            <a:tbl>
              <a:tblPr/>
              <a:tblGrid>
                <a:gridCol w="116307">
                  <a:extLst>
                    <a:ext uri="{9D8B030D-6E8A-4147-A177-3AD203B41FA5}">
                      <a16:colId xmlns:a16="http://schemas.microsoft.com/office/drawing/2014/main" val="20000"/>
                    </a:ext>
                  </a:extLst>
                </a:gridCol>
                <a:gridCol w="176337">
                  <a:extLst>
                    <a:ext uri="{9D8B030D-6E8A-4147-A177-3AD203B41FA5}">
                      <a16:colId xmlns:a16="http://schemas.microsoft.com/office/drawing/2014/main" val="20001"/>
                    </a:ext>
                  </a:extLst>
                </a:gridCol>
                <a:gridCol w="213855">
                  <a:extLst>
                    <a:ext uri="{9D8B030D-6E8A-4147-A177-3AD203B41FA5}">
                      <a16:colId xmlns:a16="http://schemas.microsoft.com/office/drawing/2014/main" val="20002"/>
                    </a:ext>
                  </a:extLst>
                </a:gridCol>
                <a:gridCol w="120059">
                  <a:extLst>
                    <a:ext uri="{9D8B030D-6E8A-4147-A177-3AD203B41FA5}">
                      <a16:colId xmlns:a16="http://schemas.microsoft.com/office/drawing/2014/main" val="20003"/>
                    </a:ext>
                  </a:extLst>
                </a:gridCol>
                <a:gridCol w="176337">
                  <a:extLst>
                    <a:ext uri="{9D8B030D-6E8A-4147-A177-3AD203B41FA5}">
                      <a16:colId xmlns:a16="http://schemas.microsoft.com/office/drawing/2014/main" val="20004"/>
                    </a:ext>
                  </a:extLst>
                </a:gridCol>
                <a:gridCol w="190094">
                  <a:extLst>
                    <a:ext uri="{9D8B030D-6E8A-4147-A177-3AD203B41FA5}">
                      <a16:colId xmlns:a16="http://schemas.microsoft.com/office/drawing/2014/main" val="20005"/>
                    </a:ext>
                  </a:extLst>
                </a:gridCol>
                <a:gridCol w="116307">
                  <a:extLst>
                    <a:ext uri="{9D8B030D-6E8A-4147-A177-3AD203B41FA5}">
                      <a16:colId xmlns:a16="http://schemas.microsoft.com/office/drawing/2014/main" val="20006"/>
                    </a:ext>
                  </a:extLst>
                </a:gridCol>
                <a:gridCol w="176337">
                  <a:extLst>
                    <a:ext uri="{9D8B030D-6E8A-4147-A177-3AD203B41FA5}">
                      <a16:colId xmlns:a16="http://schemas.microsoft.com/office/drawing/2014/main" val="20007"/>
                    </a:ext>
                  </a:extLst>
                </a:gridCol>
                <a:gridCol w="190094">
                  <a:extLst>
                    <a:ext uri="{9D8B030D-6E8A-4147-A177-3AD203B41FA5}">
                      <a16:colId xmlns:a16="http://schemas.microsoft.com/office/drawing/2014/main" val="20008"/>
                    </a:ext>
                  </a:extLst>
                </a:gridCol>
                <a:gridCol w="116307">
                  <a:extLst>
                    <a:ext uri="{9D8B030D-6E8A-4147-A177-3AD203B41FA5}">
                      <a16:colId xmlns:a16="http://schemas.microsoft.com/office/drawing/2014/main" val="20009"/>
                    </a:ext>
                  </a:extLst>
                </a:gridCol>
                <a:gridCol w="176337">
                  <a:extLst>
                    <a:ext uri="{9D8B030D-6E8A-4147-A177-3AD203B41FA5}">
                      <a16:colId xmlns:a16="http://schemas.microsoft.com/office/drawing/2014/main" val="20010"/>
                    </a:ext>
                  </a:extLst>
                </a:gridCol>
                <a:gridCol w="190094">
                  <a:extLst>
                    <a:ext uri="{9D8B030D-6E8A-4147-A177-3AD203B41FA5}">
                      <a16:colId xmlns:a16="http://schemas.microsoft.com/office/drawing/2014/main" val="20011"/>
                    </a:ext>
                  </a:extLst>
                </a:gridCol>
                <a:gridCol w="116307">
                  <a:extLst>
                    <a:ext uri="{9D8B030D-6E8A-4147-A177-3AD203B41FA5}">
                      <a16:colId xmlns:a16="http://schemas.microsoft.com/office/drawing/2014/main" val="20012"/>
                    </a:ext>
                  </a:extLst>
                </a:gridCol>
                <a:gridCol w="176337">
                  <a:extLst>
                    <a:ext uri="{9D8B030D-6E8A-4147-A177-3AD203B41FA5}">
                      <a16:colId xmlns:a16="http://schemas.microsoft.com/office/drawing/2014/main" val="20013"/>
                    </a:ext>
                  </a:extLst>
                </a:gridCol>
                <a:gridCol w="187593">
                  <a:extLst>
                    <a:ext uri="{9D8B030D-6E8A-4147-A177-3AD203B41FA5}">
                      <a16:colId xmlns:a16="http://schemas.microsoft.com/office/drawing/2014/main" val="20014"/>
                    </a:ext>
                  </a:extLst>
                </a:gridCol>
                <a:gridCol w="116307">
                  <a:extLst>
                    <a:ext uri="{9D8B030D-6E8A-4147-A177-3AD203B41FA5}">
                      <a16:colId xmlns:a16="http://schemas.microsoft.com/office/drawing/2014/main" val="20015"/>
                    </a:ext>
                  </a:extLst>
                </a:gridCol>
                <a:gridCol w="176337">
                  <a:extLst>
                    <a:ext uri="{9D8B030D-6E8A-4147-A177-3AD203B41FA5}">
                      <a16:colId xmlns:a16="http://schemas.microsoft.com/office/drawing/2014/main" val="20016"/>
                    </a:ext>
                  </a:extLst>
                </a:gridCol>
                <a:gridCol w="190094">
                  <a:extLst>
                    <a:ext uri="{9D8B030D-6E8A-4147-A177-3AD203B41FA5}">
                      <a16:colId xmlns:a16="http://schemas.microsoft.com/office/drawing/2014/main" val="20017"/>
                    </a:ext>
                  </a:extLst>
                </a:gridCol>
                <a:gridCol w="116307">
                  <a:extLst>
                    <a:ext uri="{9D8B030D-6E8A-4147-A177-3AD203B41FA5}">
                      <a16:colId xmlns:a16="http://schemas.microsoft.com/office/drawing/2014/main" val="20018"/>
                    </a:ext>
                  </a:extLst>
                </a:gridCol>
                <a:gridCol w="176337">
                  <a:extLst>
                    <a:ext uri="{9D8B030D-6E8A-4147-A177-3AD203B41FA5}">
                      <a16:colId xmlns:a16="http://schemas.microsoft.com/office/drawing/2014/main" val="20019"/>
                    </a:ext>
                  </a:extLst>
                </a:gridCol>
                <a:gridCol w="191344">
                  <a:extLst>
                    <a:ext uri="{9D8B030D-6E8A-4147-A177-3AD203B41FA5}">
                      <a16:colId xmlns:a16="http://schemas.microsoft.com/office/drawing/2014/main" val="20020"/>
                    </a:ext>
                  </a:extLst>
                </a:gridCol>
                <a:gridCol w="120059">
                  <a:extLst>
                    <a:ext uri="{9D8B030D-6E8A-4147-A177-3AD203B41FA5}">
                      <a16:colId xmlns:a16="http://schemas.microsoft.com/office/drawing/2014/main" val="20021"/>
                    </a:ext>
                  </a:extLst>
                </a:gridCol>
                <a:gridCol w="206352">
                  <a:extLst>
                    <a:ext uri="{9D8B030D-6E8A-4147-A177-3AD203B41FA5}">
                      <a16:colId xmlns:a16="http://schemas.microsoft.com/office/drawing/2014/main" val="20022"/>
                    </a:ext>
                  </a:extLst>
                </a:gridCol>
                <a:gridCol w="190094">
                  <a:extLst>
                    <a:ext uri="{9D8B030D-6E8A-4147-A177-3AD203B41FA5}">
                      <a16:colId xmlns:a16="http://schemas.microsoft.com/office/drawing/2014/main" val="20023"/>
                    </a:ext>
                  </a:extLst>
                </a:gridCol>
                <a:gridCol w="116307">
                  <a:extLst>
                    <a:ext uri="{9D8B030D-6E8A-4147-A177-3AD203B41FA5}">
                      <a16:colId xmlns:a16="http://schemas.microsoft.com/office/drawing/2014/main" val="20024"/>
                    </a:ext>
                  </a:extLst>
                </a:gridCol>
                <a:gridCol w="221359">
                  <a:extLst>
                    <a:ext uri="{9D8B030D-6E8A-4147-A177-3AD203B41FA5}">
                      <a16:colId xmlns:a16="http://schemas.microsoft.com/office/drawing/2014/main" val="20025"/>
                    </a:ext>
                  </a:extLst>
                </a:gridCol>
                <a:gridCol w="205101">
                  <a:extLst>
                    <a:ext uri="{9D8B030D-6E8A-4147-A177-3AD203B41FA5}">
                      <a16:colId xmlns:a16="http://schemas.microsoft.com/office/drawing/2014/main" val="20026"/>
                    </a:ext>
                  </a:extLst>
                </a:gridCol>
                <a:gridCol w="116307">
                  <a:extLst>
                    <a:ext uri="{9D8B030D-6E8A-4147-A177-3AD203B41FA5}">
                      <a16:colId xmlns:a16="http://schemas.microsoft.com/office/drawing/2014/main" val="20027"/>
                    </a:ext>
                  </a:extLst>
                </a:gridCol>
                <a:gridCol w="220109">
                  <a:extLst>
                    <a:ext uri="{9D8B030D-6E8A-4147-A177-3AD203B41FA5}">
                      <a16:colId xmlns:a16="http://schemas.microsoft.com/office/drawing/2014/main" val="20028"/>
                    </a:ext>
                  </a:extLst>
                </a:gridCol>
                <a:gridCol w="200099">
                  <a:extLst>
                    <a:ext uri="{9D8B030D-6E8A-4147-A177-3AD203B41FA5}">
                      <a16:colId xmlns:a16="http://schemas.microsoft.com/office/drawing/2014/main" val="20029"/>
                    </a:ext>
                  </a:extLst>
                </a:gridCol>
                <a:gridCol w="116307">
                  <a:extLst>
                    <a:ext uri="{9D8B030D-6E8A-4147-A177-3AD203B41FA5}">
                      <a16:colId xmlns:a16="http://schemas.microsoft.com/office/drawing/2014/main" val="20030"/>
                    </a:ext>
                  </a:extLst>
                </a:gridCol>
                <a:gridCol w="176337">
                  <a:extLst>
                    <a:ext uri="{9D8B030D-6E8A-4147-A177-3AD203B41FA5}">
                      <a16:colId xmlns:a16="http://schemas.microsoft.com/office/drawing/2014/main" val="20031"/>
                    </a:ext>
                  </a:extLst>
                </a:gridCol>
                <a:gridCol w="190094">
                  <a:extLst>
                    <a:ext uri="{9D8B030D-6E8A-4147-A177-3AD203B41FA5}">
                      <a16:colId xmlns:a16="http://schemas.microsoft.com/office/drawing/2014/main" val="20032"/>
                    </a:ext>
                  </a:extLst>
                </a:gridCol>
              </a:tblGrid>
              <a:tr h="71563">
                <a:tc gridSpan="3">
                  <a:txBody>
                    <a:bodyPr/>
                    <a:lstStyle/>
                    <a:p>
                      <a:pPr algn="ctr" fontAlgn="ctr"/>
                      <a:r>
                        <a:rPr lang="fr-FR" sz="300" b="1" i="0" u="none" strike="noStrike" dirty="0">
                          <a:solidFill>
                            <a:srgbClr val="FFFFFF"/>
                          </a:solidFill>
                          <a:latin typeface="Comic Sans MS"/>
                        </a:rPr>
                        <a:t>SEPTEMBRE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tc gridSpan="3">
                  <a:txBody>
                    <a:bodyPr/>
                    <a:lstStyle/>
                    <a:p>
                      <a:pPr algn="ctr" fontAlgn="ctr"/>
                      <a:r>
                        <a:rPr lang="fr-FR" sz="300" b="1" i="0" u="none" strike="noStrike">
                          <a:solidFill>
                            <a:srgbClr val="FFFFFF"/>
                          </a:solidFill>
                          <a:latin typeface="Comic Sans MS"/>
                        </a:rPr>
                        <a:t>OCTOBRE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tc gridSpan="3">
                  <a:txBody>
                    <a:bodyPr/>
                    <a:lstStyle/>
                    <a:p>
                      <a:pPr algn="ctr" fontAlgn="ctr"/>
                      <a:r>
                        <a:rPr lang="fr-FR" sz="300" b="1" i="0" u="none" strike="noStrike">
                          <a:solidFill>
                            <a:srgbClr val="FFFFFF"/>
                          </a:solidFill>
                          <a:latin typeface="Comic Sans MS"/>
                        </a:rPr>
                        <a:t>NOVEMBRE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tc gridSpan="3">
                  <a:txBody>
                    <a:bodyPr/>
                    <a:lstStyle/>
                    <a:p>
                      <a:pPr algn="ctr" fontAlgn="ctr"/>
                      <a:r>
                        <a:rPr lang="fr-FR" sz="300" b="1" i="0" u="none" strike="noStrike">
                          <a:solidFill>
                            <a:srgbClr val="FFFFFF"/>
                          </a:solidFill>
                          <a:latin typeface="Comic Sans MS"/>
                        </a:rPr>
                        <a:t>DECEMBRE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tc gridSpan="3">
                  <a:txBody>
                    <a:bodyPr/>
                    <a:lstStyle/>
                    <a:p>
                      <a:pPr algn="ctr" fontAlgn="ctr"/>
                      <a:r>
                        <a:rPr lang="fr-FR" sz="300" b="1" i="0" u="none" strike="noStrike">
                          <a:solidFill>
                            <a:srgbClr val="FFFFFF"/>
                          </a:solidFill>
                          <a:latin typeface="Comic Sans MS"/>
                        </a:rPr>
                        <a:t>JANVIER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tc gridSpan="3">
                  <a:txBody>
                    <a:bodyPr/>
                    <a:lstStyle/>
                    <a:p>
                      <a:pPr algn="ctr" fontAlgn="ctr"/>
                      <a:r>
                        <a:rPr lang="fr-FR" sz="300" b="1" i="0" u="none" strike="noStrike">
                          <a:solidFill>
                            <a:srgbClr val="FFFFFF"/>
                          </a:solidFill>
                          <a:latin typeface="Comic Sans MS"/>
                        </a:rPr>
                        <a:t>FEVRIER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tc gridSpan="3">
                  <a:txBody>
                    <a:bodyPr/>
                    <a:lstStyle/>
                    <a:p>
                      <a:pPr algn="ctr" fontAlgn="ctr"/>
                      <a:r>
                        <a:rPr lang="fr-FR" sz="300" b="1" i="0" u="none" strike="noStrike">
                          <a:solidFill>
                            <a:srgbClr val="FFFFFF"/>
                          </a:solidFill>
                          <a:latin typeface="Comic Sans MS"/>
                        </a:rPr>
                        <a:t>MARS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tc gridSpan="3">
                  <a:txBody>
                    <a:bodyPr/>
                    <a:lstStyle/>
                    <a:p>
                      <a:pPr algn="ctr" fontAlgn="ctr"/>
                      <a:r>
                        <a:rPr lang="fr-FR" sz="300" b="1" i="0" u="none" strike="noStrike">
                          <a:solidFill>
                            <a:srgbClr val="FFFFFF"/>
                          </a:solidFill>
                          <a:latin typeface="Comic Sans MS"/>
                        </a:rPr>
                        <a:t>AVRIL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tc gridSpan="3">
                  <a:txBody>
                    <a:bodyPr/>
                    <a:lstStyle/>
                    <a:p>
                      <a:pPr algn="ctr" fontAlgn="ctr"/>
                      <a:r>
                        <a:rPr lang="fr-FR" sz="300" b="1" i="0" u="none" strike="noStrike">
                          <a:solidFill>
                            <a:srgbClr val="FFFFFF"/>
                          </a:solidFill>
                          <a:latin typeface="Comic Sans MS"/>
                        </a:rPr>
                        <a:t>MAI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tc gridSpan="3">
                  <a:txBody>
                    <a:bodyPr/>
                    <a:lstStyle/>
                    <a:p>
                      <a:pPr algn="ctr" fontAlgn="ctr"/>
                      <a:r>
                        <a:rPr lang="fr-FR" sz="300" b="1" i="0" u="none" strike="noStrike">
                          <a:solidFill>
                            <a:srgbClr val="FFFFFF"/>
                          </a:solidFill>
                          <a:latin typeface="Comic Sans MS"/>
                        </a:rPr>
                        <a:t>JUIN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tc gridSpan="3">
                  <a:txBody>
                    <a:bodyPr/>
                    <a:lstStyle/>
                    <a:p>
                      <a:pPr algn="ctr" fontAlgn="ctr"/>
                      <a:r>
                        <a:rPr lang="fr-FR" sz="300" b="1" i="0" u="none" strike="noStrike">
                          <a:solidFill>
                            <a:srgbClr val="FFFFFF"/>
                          </a:solidFill>
                          <a:latin typeface="Comic Sans MS"/>
                        </a:rPr>
                        <a:t>JUILLET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24293">
                <a:tc>
                  <a:txBody>
                    <a:bodyPr/>
                    <a:lstStyle/>
                    <a:p>
                      <a:pPr algn="ctr" fontAlgn="ctr"/>
                      <a:r>
                        <a:rPr lang="fr-FR" sz="300" b="0" i="0" u="none" strike="noStrike">
                          <a:latin typeface="Comic Sans MS"/>
                        </a:rPr>
                        <a:t>M1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5" gridSpan="2">
                  <a:txBody>
                    <a:bodyPr/>
                    <a:lstStyle/>
                    <a:p>
                      <a:pPr algn="ctr" fontAlgn="ctr"/>
                      <a:r>
                        <a:rPr lang="fr-FR" sz="300" b="0" i="0" u="none" strike="noStrike">
                          <a:latin typeface="Comic Sans MS"/>
                        </a:rPr>
                        <a:t>Rattrapage COVID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hMerge="1">
                  <a:txBody>
                    <a:bodyPr/>
                    <a:lstStyle/>
                    <a:p>
                      <a:endParaRPr lang="fr-FR"/>
                    </a:p>
                  </a:txBody>
                  <a:tcPr/>
                </a:tc>
                <a:tc>
                  <a:txBody>
                    <a:bodyPr/>
                    <a:lstStyle/>
                    <a:p>
                      <a:pPr algn="ctr" fontAlgn="ctr"/>
                      <a:r>
                        <a:rPr lang="fr-FR" sz="300" b="0" i="0" u="none" strike="noStrike">
                          <a:latin typeface="Comic Sans MS"/>
                        </a:rPr>
                        <a:t>J1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ctr"/>
                      <a:r>
                        <a:rPr lang="fr-FR" sz="300" b="0" i="0" u="none" strike="noStrike">
                          <a:latin typeface="Comic Sans MS"/>
                        </a:rPr>
                        <a:t>Nouvel 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300" b="0" i="0" u="none" strike="noStrike">
                          <a:latin typeface="Comic Sans MS"/>
                        </a:rPr>
                        <a:t>L1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fr-FR" sz="300" b="0" i="0" u="none" strike="noStrike">
                          <a:solidFill>
                            <a:srgbClr val="000000"/>
                          </a:solidFill>
                          <a:latin typeface="Comic Sans MS"/>
                        </a:rPr>
                        <a:t>Semaine jeux et matchs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L1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1" i="0" u="none" strike="noStrike">
                          <a:latin typeface="Comic Sans MS"/>
                        </a:rPr>
                        <a:t>J5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2">
                  <a:txBody>
                    <a:bodyPr/>
                    <a:lstStyle/>
                    <a:p>
                      <a:pPr algn="ctr" fontAlgn="ctr"/>
                      <a:r>
                        <a:rPr lang="fr-FR" sz="300" b="0" i="0" u="none" strike="noStrike">
                          <a:latin typeface="Comic Sans MS"/>
                        </a:rPr>
                        <a:t>TMC 13/16 G              15/2-5/6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293">
                <a:tc>
                  <a:txBody>
                    <a:bodyPr/>
                    <a:lstStyle/>
                    <a:p>
                      <a:pPr algn="ctr" fontAlgn="ctr"/>
                      <a:r>
                        <a:rPr lang="fr-FR" sz="300" b="0" i="0" u="none" strike="noStrike">
                          <a:latin typeface="Comic Sans MS"/>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V2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D1H-D10H</a:t>
                      </a:r>
                      <a:br>
                        <a:rPr lang="fr-FR" sz="300" b="0" i="0" u="none" strike="noStrike">
                          <a:latin typeface="Comic Sans MS"/>
                        </a:rPr>
                      </a:br>
                      <a:r>
                        <a:rPr lang="fr-FR" sz="300" b="0" i="0" u="none" strike="noStrike">
                          <a:latin typeface="Comic Sans MS"/>
                        </a:rPr>
                        <a:t>D1D-D6D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300" b="0" i="0" u="none" strike="noStrike">
                          <a:latin typeface="Comic Sans MS"/>
                        </a:rPr>
                        <a:t>Nationales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300" b="0" i="0" u="none" strike="noStrike">
                          <a:latin typeface="Comic Sans MS"/>
                        </a:rPr>
                        <a:t>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4293">
                <a:tc>
                  <a:txBody>
                    <a:bodyPr/>
                    <a:lstStyle/>
                    <a:p>
                      <a:pPr algn="ctr" fontAlgn="ctr"/>
                      <a:r>
                        <a:rPr lang="fr-FR" sz="300" b="0" i="0" u="none" strike="noStrike">
                          <a:latin typeface="Comic Sans MS"/>
                        </a:rPr>
                        <a:t>J3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solidFill>
                            <a:srgbClr val="000000"/>
                          </a:solidFill>
                          <a:latin typeface="Comic Sans MS"/>
                        </a:rPr>
                        <a:t>S3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M3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S3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S3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2">
                  <a:txBody>
                    <a:bodyPr/>
                    <a:lstStyle/>
                    <a:p>
                      <a:pPr algn="ctr" fontAlgn="ctr"/>
                      <a:r>
                        <a:rPr lang="fr-FR" sz="300" b="0" i="0" u="none" strike="noStrike">
                          <a:latin typeface="Comic Sans MS"/>
                        </a:rPr>
                        <a:t>TMC 15/18 G 5/6-2/6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4293">
                <a:tc>
                  <a:txBody>
                    <a:bodyPr/>
                    <a:lstStyle/>
                    <a:p>
                      <a:pPr algn="ctr" fontAlgn="ctr"/>
                      <a:r>
                        <a:rPr lang="fr-FR" sz="300" b="0" i="0" u="none" strike="noStrike">
                          <a:latin typeface="Comic Sans MS"/>
                        </a:rPr>
                        <a:t>V4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solidFill>
                            <a:srgbClr val="000000"/>
                          </a:solidFill>
                          <a:latin typeface="Comic Sans MS"/>
                        </a:rPr>
                        <a:t>D4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J4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D4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1"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D4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4293">
                <a:tc>
                  <a:txBody>
                    <a:bodyPr/>
                    <a:lstStyle/>
                    <a:p>
                      <a:pPr algn="ctr" fontAlgn="ctr"/>
                      <a:r>
                        <a:rPr lang="fr-FR" sz="300" b="0" i="0" u="none" strike="noStrike">
                          <a:latin typeface="Comic Sans MS"/>
                        </a:rPr>
                        <a:t>S5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L5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V5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4293">
                <a:tc>
                  <a:txBody>
                    <a:bodyPr/>
                    <a:lstStyle/>
                    <a:p>
                      <a:pPr algn="ctr" fontAlgn="ctr"/>
                      <a:r>
                        <a:rPr lang="fr-FR" sz="300" b="0" i="0" u="none" strike="noStrike">
                          <a:latin typeface="Comic Sans MS"/>
                        </a:rPr>
                        <a:t>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fr-FR" sz="300" b="0" i="0" u="none" strike="noStrike">
                          <a:latin typeface="Comic Sans MS"/>
                        </a:rPr>
                        <a:t>FORUM DES ASSOS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hMerge="1">
                  <a:txBody>
                    <a:bodyPr/>
                    <a:lstStyle/>
                    <a:p>
                      <a:endParaRPr lang="fr-FR"/>
                    </a:p>
                  </a:txBody>
                  <a:tcPr/>
                </a:tc>
                <a:tc>
                  <a:txBody>
                    <a:bodyPr/>
                    <a:lstStyle/>
                    <a:p>
                      <a:pPr algn="ctr" fontAlgn="ctr"/>
                      <a:r>
                        <a:rPr lang="fr-FR" sz="300" b="0" i="0" u="none" strike="noStrike">
                          <a:latin typeface="Comic Sans MS"/>
                        </a:rPr>
                        <a:t>M6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4">
                  <a:txBody>
                    <a:bodyPr/>
                    <a:lstStyle/>
                    <a:p>
                      <a:pPr algn="ctr" fontAlgn="ctr"/>
                      <a:r>
                        <a:rPr lang="fr-FR" sz="300" b="0" i="0" u="none" strike="noStrike">
                          <a:solidFill>
                            <a:srgbClr val="000000"/>
                          </a:solidFill>
                          <a:latin typeface="Comic Sans MS"/>
                        </a:rPr>
                        <a:t>Semaine jeux et matchs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J6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D5H-D10H</a:t>
                      </a:r>
                      <a:br>
                        <a:rPr lang="fr-FR" sz="300" b="0" i="0" u="none" strike="noStrike">
                          <a:latin typeface="Comic Sans MS"/>
                        </a:rPr>
                      </a:br>
                      <a:r>
                        <a:rPr lang="fr-FR" sz="300" b="0" i="0" u="none" strike="noStrike">
                          <a:latin typeface="Comic Sans MS"/>
                        </a:rPr>
                        <a:t>D3D-D6D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300" b="0" i="0" u="none" strike="noStrike">
                          <a:latin typeface="Comic Sans MS"/>
                        </a:rPr>
                        <a:t>Nationales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300" b="0" i="0" u="none" strike="noStrike">
                          <a:latin typeface="Comic Sans MS"/>
                        </a:rPr>
                        <a:t>M6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fr-FR" sz="300" b="0" i="0" u="none" strike="noStrike">
                          <a:latin typeface="Comic Sans MS"/>
                        </a:rPr>
                        <a:t>TMC   11-16 G  30/4 -15/3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rowSpan="5">
                  <a:txBody>
                    <a:bodyPr/>
                    <a:lstStyle/>
                    <a:p>
                      <a:pPr algn="ctr" fontAlgn="ctr"/>
                      <a:r>
                        <a:rPr lang="fr-FR" sz="300" b="0" i="0" u="none" strike="noStrike">
                          <a:solidFill>
                            <a:srgbClr val="000000"/>
                          </a:solidFill>
                          <a:latin typeface="Comic Sans MS"/>
                        </a:rPr>
                        <a:t>Stage Multi Sports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06"/>
                  </a:ext>
                </a:extLst>
              </a:tr>
              <a:tr h="131826">
                <a:tc>
                  <a:txBody>
                    <a:bodyPr/>
                    <a:lstStyle/>
                    <a:p>
                      <a:pPr algn="ctr" fontAlgn="ctr"/>
                      <a:r>
                        <a:rPr lang="fr-FR" sz="300" b="0" i="0" u="none" strike="noStrike">
                          <a:latin typeface="Comic Sans MS"/>
                        </a:rPr>
                        <a:t>L7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6" gridSpan="2">
                  <a:txBody>
                    <a:bodyPr/>
                    <a:lstStyle/>
                    <a:p>
                      <a:pPr algn="ctr" fontAlgn="ctr"/>
                      <a:r>
                        <a:rPr lang="fr-FR" sz="300" b="0" i="0" u="none" strike="noStrike">
                          <a:latin typeface="Comic Sans MS"/>
                        </a:rPr>
                        <a:t>Rattrapage COVID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6" hMerge="1">
                  <a:txBody>
                    <a:bodyPr/>
                    <a:lstStyle/>
                    <a:p>
                      <a:endParaRPr lang="fr-FR"/>
                    </a:p>
                  </a:txBody>
                  <a:tcPr/>
                </a:tc>
                <a:tc>
                  <a:txBody>
                    <a:bodyPr/>
                    <a:lstStyle/>
                    <a:p>
                      <a:pPr algn="ctr" fontAlgn="ctr"/>
                      <a:r>
                        <a:rPr lang="fr-FR" sz="300" b="0" i="0" u="none" strike="noStrike">
                          <a:latin typeface="Comic Sans MS"/>
                        </a:rPr>
                        <a:t>M7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6">
                  <a:txBody>
                    <a:bodyPr/>
                    <a:lstStyle/>
                    <a:p>
                      <a:pPr algn="ctr" fontAlgn="ctr"/>
                      <a:r>
                        <a:rPr lang="fr-FR" sz="300" b="0" i="0" u="none" strike="noStrike">
                          <a:solidFill>
                            <a:srgbClr val="000000"/>
                          </a:solidFill>
                          <a:latin typeface="Comic Sans MS"/>
                        </a:rPr>
                        <a:t>Semaine jeux et matchs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J7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V7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7"/>
                  </a:ext>
                </a:extLst>
              </a:tr>
              <a:tr h="124293">
                <a:tc>
                  <a:txBody>
                    <a:bodyPr/>
                    <a:lstStyle/>
                    <a:p>
                      <a:pPr algn="ctr" fontAlgn="ctr"/>
                      <a:r>
                        <a:rPr lang="fr-FR" sz="300" b="0" i="0" u="none" strike="noStrike">
                          <a:latin typeface="Comic Sans MS"/>
                        </a:rPr>
                        <a:t>M8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J8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V8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fr-FR" sz="300" b="0" i="0" u="none" strike="noStrike">
                          <a:solidFill>
                            <a:srgbClr val="000000"/>
                          </a:solidFill>
                          <a:latin typeface="Comic Sans MS"/>
                        </a:rPr>
                        <a:t>Stage Multi Sports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L8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S8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15">
                  <a:txBody>
                    <a:bodyPr/>
                    <a:lstStyle/>
                    <a:p>
                      <a:pPr algn="ctr" fontAlgn="ctr"/>
                      <a:r>
                        <a:rPr lang="fr-FR" sz="300" b="0" i="0" u="none" strike="noStrike">
                          <a:latin typeface="Comic Sans MS"/>
                        </a:rPr>
                        <a:t>Circuit de la Vienne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vMerge="1">
                  <a:txBody>
                    <a:bodyPr/>
                    <a:lstStyle/>
                    <a:p>
                      <a:endParaRPr lang="fr-FR"/>
                    </a:p>
                  </a:txBody>
                  <a:tcPr/>
                </a:tc>
                <a:extLst>
                  <a:ext uri="{0D108BD9-81ED-4DB2-BD59-A6C34878D82A}">
                    <a16:rowId xmlns:a16="http://schemas.microsoft.com/office/drawing/2014/main" val="10008"/>
                  </a:ext>
                </a:extLst>
              </a:tr>
              <a:tr h="144632">
                <a:tc>
                  <a:txBody>
                    <a:bodyPr/>
                    <a:lstStyle/>
                    <a:p>
                      <a:pPr algn="ctr" fontAlgn="ctr"/>
                      <a:r>
                        <a:rPr lang="fr-FR" sz="300" b="0" i="0" u="none" strike="noStrike">
                          <a:latin typeface="Comic Sans MS"/>
                        </a:rPr>
                        <a:t>M9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V9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S9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équipes orange</a:t>
                      </a:r>
                      <a:br>
                        <a:rPr lang="fr-FR" sz="300" b="0" i="0" u="none" strike="noStrike">
                          <a:latin typeface="Comic Sans MS"/>
                        </a:rPr>
                      </a:br>
                      <a:r>
                        <a:rPr lang="fr-FR" sz="300" b="0" i="0" u="none" strike="noStrike">
                          <a:latin typeface="Comic Sans MS"/>
                        </a:rPr>
                        <a:t>J1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M9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D9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D1H-D10H</a:t>
                      </a:r>
                      <a:br>
                        <a:rPr lang="fr-FR" sz="300" b="0" i="0" u="none" strike="noStrike">
                          <a:latin typeface="Comic Sans MS"/>
                        </a:rPr>
                      </a:br>
                      <a:r>
                        <a:rPr lang="fr-FR" sz="300" b="0" i="0" u="none" strike="noStrike">
                          <a:latin typeface="Comic Sans MS"/>
                        </a:rPr>
                        <a:t>D1D-D6D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300" b="0" i="0" u="none" strike="noStrike">
                          <a:latin typeface="Comic Sans MS"/>
                        </a:rPr>
                        <a:t>Nationales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300" b="0" i="0" u="none" strike="noStrike">
                          <a:latin typeface="Comic Sans MS"/>
                        </a:rPr>
                        <a:t>M9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9"/>
                  </a:ext>
                </a:extLst>
              </a:tr>
              <a:tr h="144632">
                <a:tc>
                  <a:txBody>
                    <a:bodyPr/>
                    <a:lstStyle/>
                    <a:p>
                      <a:pPr algn="ctr" fontAlgn="ctr"/>
                      <a:r>
                        <a:rPr lang="fr-FR" sz="300" b="0" i="0" u="none" strike="noStrike">
                          <a:latin typeface="Comic Sans MS"/>
                        </a:rPr>
                        <a:t>J10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S10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D10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300" b="0" i="0" u="none" strike="noStrike">
                          <a:latin typeface="Comic Sans MS"/>
                        </a:rPr>
                        <a:t>équipes vertes</a:t>
                      </a:r>
                      <a:br>
                        <a:rPr lang="fr-FR" sz="300" b="0" i="0" u="none" strike="noStrike">
                          <a:latin typeface="Comic Sans MS"/>
                        </a:rPr>
                      </a:br>
                      <a:r>
                        <a:rPr lang="fr-FR" sz="300" b="0" i="0" u="none" strike="noStrike">
                          <a:latin typeface="Comic Sans MS"/>
                        </a:rPr>
                        <a:t>J1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M10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1" i="0" u="none" strike="noStrike">
                          <a:latin typeface="Comic Sans MS"/>
                        </a:rPr>
                        <a:t>J4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0"/>
                  </a:ext>
                </a:extLst>
              </a:tr>
              <a:tr h="124293">
                <a:tc>
                  <a:txBody>
                    <a:bodyPr/>
                    <a:lstStyle/>
                    <a:p>
                      <a:pPr algn="ctr" fontAlgn="ctr"/>
                      <a:r>
                        <a:rPr lang="fr-FR" sz="300" b="0" i="0" u="none" strike="noStrike">
                          <a:latin typeface="Comic Sans MS"/>
                        </a:rPr>
                        <a:t>V11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D11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L11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J11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D1H-D4H</a:t>
                      </a:r>
                      <a:br>
                        <a:rPr lang="fr-FR" sz="300" b="0" i="0" u="none" strike="noStrike">
                          <a:latin typeface="Comic Sans MS"/>
                        </a:rPr>
                      </a:br>
                      <a:r>
                        <a:rPr lang="fr-FR" sz="300" b="0" i="0" u="none" strike="noStrike">
                          <a:latin typeface="Comic Sans MS"/>
                        </a:rPr>
                        <a:t>D1D-D2D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3">
                  <a:txBody>
                    <a:bodyPr/>
                    <a:lstStyle/>
                    <a:p>
                      <a:pPr algn="ctr" fontAlgn="ctr"/>
                      <a:r>
                        <a:rPr lang="fr-FR" sz="300" b="0" i="0" u="none" strike="noStrike">
                          <a:latin typeface="Comic Sans MS"/>
                        </a:rPr>
                        <a:t>Reg</a:t>
                      </a:r>
                      <a:br>
                        <a:rPr lang="fr-FR" sz="300" b="0" i="0" u="none" strike="noStrike">
                          <a:latin typeface="Comic Sans MS"/>
                        </a:rPr>
                      </a:br>
                      <a:r>
                        <a:rPr lang="fr-FR" sz="300" b="0" i="0" u="none" strike="noStrike">
                          <a:latin typeface="Comic Sans MS"/>
                        </a:rPr>
                        <a:t>Indiv</a:t>
                      </a:r>
                      <a:br>
                        <a:rPr lang="fr-FR" sz="300" b="0" i="0" u="none" strike="noStrike">
                          <a:latin typeface="Comic Sans MS"/>
                        </a:rPr>
                      </a:br>
                      <a:r>
                        <a:rPr lang="fr-FR" sz="300" b="0" i="0" u="none" strike="noStrike">
                          <a:latin typeface="Comic Sans MS"/>
                        </a:rPr>
                        <a:t>Seniors</a:t>
                      </a:r>
                      <a:br>
                        <a:rPr lang="fr-FR" sz="300" b="0" i="0" u="none" strike="noStrike">
                          <a:latin typeface="Comic Sans MS"/>
                        </a:rPr>
                      </a:br>
                      <a:r>
                        <a:rPr lang="fr-FR" sz="300" b="0" i="0" u="none" strike="noStrike">
                          <a:latin typeface="Comic Sans MS"/>
                        </a:rPr>
                        <a:t>Royan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16760">
                <a:tc>
                  <a:txBody>
                    <a:bodyPr/>
                    <a:lstStyle/>
                    <a:p>
                      <a:pPr algn="ctr" fontAlgn="ctr"/>
                      <a:r>
                        <a:rPr lang="fr-FR" sz="300" b="0" i="0" u="none" strike="noStrike">
                          <a:latin typeface="Comic Sans MS"/>
                        </a:rPr>
                        <a:t>S12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L12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6">
                  <a:txBody>
                    <a:bodyPr/>
                    <a:lstStyle/>
                    <a:p>
                      <a:pPr algn="ctr" fontAlgn="ctr"/>
                      <a:r>
                        <a:rPr lang="fr-FR" sz="300" b="0" i="0" u="none" strike="noStrike">
                          <a:solidFill>
                            <a:srgbClr val="000000"/>
                          </a:solidFill>
                          <a:latin typeface="Comic Sans MS"/>
                        </a:rPr>
                        <a:t>Semaine jeux et matchs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J12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M12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V12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fr-FR" sz="300" b="0" i="0" u="none" strike="noStrike">
                          <a:solidFill>
                            <a:srgbClr val="000000"/>
                          </a:solidFill>
                          <a:latin typeface="Comic Sans MS"/>
                        </a:rPr>
                        <a:t>Stage Multi Sports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M12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rowSpan="5">
                  <a:txBody>
                    <a:bodyPr/>
                    <a:lstStyle/>
                    <a:p>
                      <a:pPr algn="ctr" fontAlgn="ctr"/>
                      <a:r>
                        <a:rPr lang="fr-FR" sz="300" b="0" i="0" u="none" strike="noStrike">
                          <a:solidFill>
                            <a:srgbClr val="000000"/>
                          </a:solidFill>
                          <a:latin typeface="Comic Sans MS"/>
                        </a:rPr>
                        <a:t>Stage Multi Sports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0012"/>
                  </a:ext>
                </a:extLst>
              </a:tr>
              <a:tr h="124293">
                <a:tc>
                  <a:txBody>
                    <a:bodyPr/>
                    <a:lstStyle/>
                    <a:p>
                      <a:pPr algn="ctr" fontAlgn="ctr"/>
                      <a:r>
                        <a:rPr lang="fr-FR" sz="300" b="0" i="0" u="none" strike="noStrike" dirty="0">
                          <a:latin typeface="Comic Sans MS"/>
                        </a:rPr>
                        <a:t>D13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V13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fr-FR" sz="300" b="0" i="0" u="none" strike="noStrike">
                          <a:latin typeface="Comic Sans MS"/>
                        </a:rPr>
                        <a:t>TMC 13/16 G             30-5/6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1" i="0" u="none" strike="noStrike">
                          <a:latin typeface="Comic Sans MS"/>
                        </a:rPr>
                        <a:t>J1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J13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ctr"/>
                      <a:r>
                        <a:rPr lang="fr-FR" sz="300" b="0" i="0" u="none" strike="noStrike">
                          <a:latin typeface="Comic Sans MS"/>
                        </a:rPr>
                        <a:t>Ascencion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300" b="0" i="0" u="none" strike="noStrike">
                          <a:latin typeface="Comic Sans MS"/>
                        </a:rPr>
                        <a:t>D13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3"/>
                  </a:ext>
                </a:extLst>
              </a:tr>
              <a:tr h="124293">
                <a:tc>
                  <a:txBody>
                    <a:bodyPr/>
                    <a:lstStyle/>
                    <a:p>
                      <a:pPr algn="ctr" fontAlgn="ctr"/>
                      <a:r>
                        <a:rPr lang="fr-FR" sz="300" b="0" i="0" u="none" strike="noStrike">
                          <a:latin typeface="Comic Sans MS"/>
                        </a:rPr>
                        <a:t>L14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6" gridSpan="2">
                  <a:txBody>
                    <a:bodyPr/>
                    <a:lstStyle/>
                    <a:p>
                      <a:pPr algn="ctr" fontAlgn="ctr"/>
                      <a:r>
                        <a:rPr lang="fr-FR" sz="300" b="0" i="0" u="none" strike="noStrike">
                          <a:latin typeface="Comic Sans MS"/>
                        </a:rPr>
                        <a:t>Rattrapage COVID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6" hMerge="1">
                  <a:txBody>
                    <a:bodyPr/>
                    <a:lstStyle/>
                    <a:p>
                      <a:endParaRPr lang="fr-FR"/>
                    </a:p>
                  </a:txBody>
                  <a:tcPr/>
                </a:tc>
                <a:tc>
                  <a:txBody>
                    <a:bodyPr/>
                    <a:lstStyle/>
                    <a:p>
                      <a:pPr algn="ctr" fontAlgn="ctr"/>
                      <a:r>
                        <a:rPr lang="fr-FR" sz="300" b="0" i="0" u="none" strike="noStrike">
                          <a:latin typeface="Comic Sans MS"/>
                        </a:rPr>
                        <a:t>M14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S14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V14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14">
                  <a:txBody>
                    <a:bodyPr/>
                    <a:lstStyle/>
                    <a:p>
                      <a:pPr algn="ctr" fontAlgn="ctr"/>
                      <a:r>
                        <a:rPr lang="fr-FR" sz="300" b="0" i="0" u="none" strike="noStrike">
                          <a:latin typeface="Comic Sans MS"/>
                        </a:rPr>
                        <a:t>OPEN            Adultes + Sénior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4"/>
                  </a:ext>
                </a:extLst>
              </a:tr>
              <a:tr h="124293">
                <a:tc>
                  <a:txBody>
                    <a:bodyPr/>
                    <a:lstStyle/>
                    <a:p>
                      <a:pPr algn="ctr" fontAlgn="ctr"/>
                      <a:r>
                        <a:rPr lang="fr-FR" sz="300" b="0" i="0" u="none" strike="noStrike">
                          <a:latin typeface="Comic Sans MS"/>
                        </a:rPr>
                        <a:t>M15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J15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D15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fr-FR" sz="300" b="0" i="0" u="none" strike="noStrike">
                          <a:latin typeface="Comic Sans MS"/>
                        </a:rPr>
                        <a:t>TMC 11/14 G                 30/4-15/3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S15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5"/>
                  </a:ext>
                </a:extLst>
              </a:tr>
              <a:tr h="124293">
                <a:tc>
                  <a:txBody>
                    <a:bodyPr/>
                    <a:lstStyle/>
                    <a:p>
                      <a:pPr algn="ctr" fontAlgn="ctr"/>
                      <a:r>
                        <a:rPr lang="fr-FR" sz="300" b="0" i="0" u="none" strike="noStrike">
                          <a:latin typeface="Comic Sans MS"/>
                        </a:rPr>
                        <a:t>M16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V16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L16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fr-FR" sz="300" b="0" i="0" u="none" strike="noStrike">
                          <a:solidFill>
                            <a:srgbClr val="000000"/>
                          </a:solidFill>
                          <a:latin typeface="Comic Sans MS"/>
                        </a:rPr>
                        <a:t>Père Noel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399"/>
                    </a:solidFill>
                  </a:tcPr>
                </a:tc>
                <a:tc hMerge="1">
                  <a:txBody>
                    <a:bodyPr/>
                    <a:lstStyle/>
                    <a:p>
                      <a:endParaRPr lang="fr-FR"/>
                    </a:p>
                  </a:txBody>
                  <a:tcPr/>
                </a:tc>
                <a:tc>
                  <a:txBody>
                    <a:bodyPr/>
                    <a:lstStyle/>
                    <a:p>
                      <a:pPr algn="ctr" fontAlgn="ctr"/>
                      <a:r>
                        <a:rPr lang="fr-FR" sz="300" b="0" i="0" u="none" strike="noStrike">
                          <a:latin typeface="Comic Sans MS"/>
                        </a:rPr>
                        <a:t>S16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2">
                  <a:txBody>
                    <a:bodyPr/>
                    <a:lstStyle/>
                    <a:p>
                      <a:pPr algn="ctr" fontAlgn="ctr"/>
                      <a:r>
                        <a:rPr lang="fr-FR" sz="300" b="0" i="0" u="none" strike="noStrike">
                          <a:latin typeface="Comic Sans MS"/>
                        </a:rPr>
                        <a:t>TMC Espoir 10 ans Ligue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4" gridSpan="2">
                  <a:txBody>
                    <a:bodyPr/>
                    <a:lstStyle/>
                    <a:p>
                      <a:pPr algn="ctr" fontAlgn="ctr"/>
                      <a:r>
                        <a:rPr lang="fr-FR" sz="300" b="0" i="0" u="none" strike="noStrike">
                          <a:latin typeface="Comic Sans MS"/>
                        </a:rPr>
                        <a:t>Halle indispo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FF"/>
                      </a:bgClr>
                    </a:pattFill>
                  </a:tcPr>
                </a:tc>
                <a:tc rowSpan="4" hMerge="1">
                  <a:txBody>
                    <a:bodyPr/>
                    <a:lstStyle/>
                    <a:p>
                      <a:endParaRPr lang="fr-FR"/>
                    </a:p>
                  </a:txBody>
                  <a:tcPr/>
                </a:tc>
                <a:tc>
                  <a:txBody>
                    <a:bodyPr/>
                    <a:lstStyle/>
                    <a:p>
                      <a:pPr algn="ctr" fontAlgn="ctr"/>
                      <a:r>
                        <a:rPr lang="fr-FR" sz="300" b="0" i="0" u="none" strike="noStrike">
                          <a:latin typeface="Comic Sans MS"/>
                        </a:rPr>
                        <a:t>V16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D16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D1H-D10H</a:t>
                      </a:r>
                      <a:br>
                        <a:rPr lang="fr-FR" sz="300" b="0" i="0" u="none" strike="noStrike">
                          <a:latin typeface="Comic Sans MS"/>
                        </a:rPr>
                      </a:br>
                      <a:r>
                        <a:rPr lang="fr-FR" sz="300" b="0" i="0" u="none" strike="noStrike">
                          <a:latin typeface="Comic Sans MS"/>
                        </a:rPr>
                        <a:t>D1D-D6D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300" b="0" i="0" u="none" strike="noStrike">
                          <a:latin typeface="Comic Sans MS"/>
                        </a:rPr>
                        <a:t>Nationales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300" b="0" i="0" u="none" strike="noStrike">
                          <a:latin typeface="Comic Sans MS"/>
                        </a:rPr>
                        <a:t>M16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rowSpan="11">
                  <a:txBody>
                    <a:bodyPr/>
                    <a:lstStyle/>
                    <a:p>
                      <a:pPr algn="ctr" fontAlgn="ctr"/>
                      <a:r>
                        <a:rPr lang="fr-FR" sz="300" b="0" i="0" u="none" strike="noStrike">
                          <a:latin typeface="Comic Sans MS"/>
                        </a:rPr>
                        <a:t>OPEN Jeunes G+F                                     11/12        +           13/14            +              15/16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V16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6"/>
                  </a:ext>
                </a:extLst>
              </a:tr>
              <a:tr h="124293">
                <a:tc>
                  <a:txBody>
                    <a:bodyPr/>
                    <a:lstStyle/>
                    <a:p>
                      <a:pPr algn="ctr" fontAlgn="ctr"/>
                      <a:r>
                        <a:rPr lang="fr-FR" sz="300" b="0" i="0" u="none" strike="noStrike">
                          <a:latin typeface="Comic Sans MS"/>
                        </a:rPr>
                        <a:t>J17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S17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M17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ctr"/>
                      <a:r>
                        <a:rPr lang="fr-FR" sz="300" b="0" i="0" u="none" strike="noStrike">
                          <a:latin typeface="Comic Sans MS"/>
                        </a:rPr>
                        <a:t>TMC G/F 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a:txBody>
                    <a:bodyPr/>
                    <a:lstStyle/>
                    <a:p>
                      <a:pPr algn="ctr" fontAlgn="ctr"/>
                      <a:r>
                        <a:rPr lang="fr-FR" sz="300" b="0" i="0" u="none" strike="noStrike">
                          <a:latin typeface="Comic Sans MS"/>
                        </a:rPr>
                        <a:t>M17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S17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vMerge="1">
                  <a:txBody>
                    <a:bodyPr/>
                    <a:lstStyle/>
                    <a:p>
                      <a:endParaRPr lang="fr-FR"/>
                    </a:p>
                  </a:txBody>
                  <a:tcPr/>
                </a:tc>
                <a:tc>
                  <a:txBody>
                    <a:bodyPr/>
                    <a:lstStyle/>
                    <a:p>
                      <a:pPr algn="ctr" fontAlgn="ctr"/>
                      <a:r>
                        <a:rPr lang="fr-FR" sz="300" b="0" i="0" u="none" strike="noStrike">
                          <a:latin typeface="Comic Sans MS"/>
                        </a:rPr>
                        <a:t>S17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24293">
                <a:tc>
                  <a:txBody>
                    <a:bodyPr/>
                    <a:lstStyle/>
                    <a:p>
                      <a:pPr algn="ctr" fontAlgn="ctr"/>
                      <a:r>
                        <a:rPr lang="fr-FR" sz="300" b="0" i="0" u="none" strike="noStrike">
                          <a:latin typeface="Comic Sans MS"/>
                        </a:rPr>
                        <a:t>V18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D18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fr-FR" sz="300" b="0" i="0" u="none" strike="noStrike">
                          <a:latin typeface="Comic Sans MS"/>
                        </a:rPr>
                        <a:t>TMC G 13/16 30/4-30/1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D18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1"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vMerge="1">
                  <a:txBody>
                    <a:bodyPr/>
                    <a:lstStyle/>
                    <a:p>
                      <a:endParaRPr lang="fr-FR"/>
                    </a:p>
                  </a:txBody>
                  <a:tcPr/>
                </a:tc>
                <a:tc>
                  <a:txBody>
                    <a:bodyPr/>
                    <a:lstStyle/>
                    <a:p>
                      <a:pPr algn="ctr" fontAlgn="ctr"/>
                      <a:r>
                        <a:rPr lang="fr-FR" sz="300" b="0" i="0" u="none" strike="noStrike">
                          <a:latin typeface="Comic Sans MS"/>
                        </a:rPr>
                        <a:t>D18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12994">
                <a:tc>
                  <a:txBody>
                    <a:bodyPr/>
                    <a:lstStyle/>
                    <a:p>
                      <a:pPr algn="ctr" fontAlgn="ctr"/>
                      <a:r>
                        <a:rPr lang="fr-FR" sz="300" b="0" i="0" u="none" strike="noStrike">
                          <a:latin typeface="Comic Sans MS"/>
                        </a:rPr>
                        <a:t>S19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5">
                  <a:txBody>
                    <a:bodyPr/>
                    <a:lstStyle/>
                    <a:p>
                      <a:pPr algn="ctr" fontAlgn="ctr"/>
                      <a:r>
                        <a:rPr lang="fr-FR" sz="300" b="0" i="0" u="none" strike="noStrike">
                          <a:solidFill>
                            <a:srgbClr val="000000"/>
                          </a:solidFill>
                          <a:latin typeface="Comic Sans MS"/>
                        </a:rPr>
                        <a:t>Stage Multi Sports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J19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3">
                  <a:txBody>
                    <a:bodyPr/>
                    <a:lstStyle/>
                    <a:p>
                      <a:pPr algn="ctr" fontAlgn="ctr"/>
                      <a:r>
                        <a:rPr lang="fr-FR" sz="300" b="0" i="0" u="none" strike="noStrike">
                          <a:latin typeface="Comic Sans MS"/>
                        </a:rPr>
                        <a:t>TMC 15/18 G 5/6-2/6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vMerge="1">
                  <a:txBody>
                    <a:bodyPr/>
                    <a:lstStyle/>
                    <a:p>
                      <a:endParaRPr lang="fr-FR"/>
                    </a:p>
                  </a:txBody>
                  <a:tcPr/>
                </a:tc>
                <a:tc>
                  <a:txBody>
                    <a:bodyPr/>
                    <a:lstStyle/>
                    <a:p>
                      <a:pPr algn="ctr" fontAlgn="ctr"/>
                      <a:r>
                        <a:rPr lang="fr-FR" sz="300" b="0" i="0" u="none" strike="noStrike">
                          <a:latin typeface="Comic Sans MS"/>
                        </a:rPr>
                        <a:t>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24293">
                <a:tc>
                  <a:txBody>
                    <a:bodyPr/>
                    <a:lstStyle/>
                    <a:p>
                      <a:pPr algn="ctr" fontAlgn="ctr"/>
                      <a:r>
                        <a:rPr lang="fr-FR" sz="300" b="0" i="0" u="none" strike="noStrike">
                          <a:latin typeface="Comic Sans MS"/>
                        </a:rPr>
                        <a:t>D20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V20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1" i="0" u="none" strike="noStrike">
                          <a:latin typeface="Comic Sans MS"/>
                        </a:rPr>
                        <a:t>J2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a:txBody>
                    <a:bodyPr/>
                    <a:lstStyle/>
                    <a:p>
                      <a:pPr algn="ctr" fontAlgn="ctr"/>
                      <a:r>
                        <a:rPr lang="fr-FR" sz="300" b="0" i="0" u="none" strike="noStrike">
                          <a:latin typeface="Comic Sans MS"/>
                        </a:rPr>
                        <a:t>Foire aux vins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FF"/>
                      </a:bgClr>
                    </a:pattFill>
                  </a:tcPr>
                </a:tc>
                <a:tc>
                  <a:txBody>
                    <a:bodyPr/>
                    <a:lstStyle/>
                    <a:p>
                      <a:pPr algn="ctr" fontAlgn="ctr"/>
                      <a:r>
                        <a:rPr lang="fr-FR" sz="300" b="0" i="0" u="none" strike="noStrike">
                          <a:latin typeface="Comic Sans MS"/>
                        </a:rPr>
                        <a:t>M20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vMerge="1">
                  <a:txBody>
                    <a:bodyPr/>
                    <a:lstStyle/>
                    <a:p>
                      <a:endParaRPr lang="fr-FR"/>
                    </a:p>
                  </a:txBody>
                  <a:tcPr/>
                </a:tc>
                <a:tc>
                  <a:txBody>
                    <a:bodyPr/>
                    <a:lstStyle/>
                    <a:p>
                      <a:pPr algn="ctr" fontAlgn="ctr"/>
                      <a:r>
                        <a:rPr lang="fr-FR" sz="300" b="0" i="0" u="none" strike="noStrike">
                          <a:latin typeface="Comic Sans MS"/>
                        </a:rPr>
                        <a:t>M20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24293">
                <a:tc>
                  <a:txBody>
                    <a:bodyPr/>
                    <a:lstStyle/>
                    <a:p>
                      <a:pPr algn="ctr" fontAlgn="ctr"/>
                      <a:r>
                        <a:rPr lang="fr-FR" sz="300" b="0" i="0" u="none" strike="noStrike">
                          <a:latin typeface="Comic Sans MS"/>
                        </a:rPr>
                        <a:t>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fr-FR" sz="300" b="0" i="0" u="none" strike="noStrike">
                          <a:latin typeface="Comic Sans MS"/>
                        </a:rPr>
                        <a:t>Début Saison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300" b="0" i="0" u="none" strike="noStrike">
                          <a:latin typeface="Comic Sans MS"/>
                        </a:rPr>
                        <a:t>M21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S21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Halle indispo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FF"/>
                      </a:bgClr>
                    </a:pattFill>
                  </a:tcPr>
                </a:tc>
                <a:tc vMerge="1">
                  <a:txBody>
                    <a:bodyPr/>
                    <a:lstStyle/>
                    <a:p>
                      <a:endParaRPr lang="fr-FR"/>
                    </a:p>
                  </a:txBody>
                  <a:tcPr/>
                </a:tc>
                <a:tc>
                  <a:txBody>
                    <a:bodyPr/>
                    <a:lstStyle/>
                    <a:p>
                      <a:pPr algn="ctr" fontAlgn="ctr"/>
                      <a:r>
                        <a:rPr lang="fr-FR" sz="300" b="0" i="0" u="none" strike="noStrike">
                          <a:latin typeface="Comic Sans MS"/>
                        </a:rPr>
                        <a:t>M21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vMerge="1">
                  <a:txBody>
                    <a:bodyPr/>
                    <a:lstStyle/>
                    <a:p>
                      <a:endParaRPr lang="fr-FR"/>
                    </a:p>
                  </a:txBody>
                  <a:tcPr/>
                </a:tc>
                <a:tc>
                  <a:txBody>
                    <a:bodyPr/>
                    <a:lstStyle/>
                    <a:p>
                      <a:pPr algn="ctr" fontAlgn="ctr"/>
                      <a:r>
                        <a:rPr lang="fr-FR" sz="300" b="0" i="0" u="none" strike="noStrike">
                          <a:latin typeface="Comic Sans MS"/>
                        </a:rPr>
                        <a:t>M21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124293">
                <a:tc>
                  <a:txBody>
                    <a:bodyPr/>
                    <a:lstStyle/>
                    <a:p>
                      <a:pPr algn="ctr" fontAlgn="ctr"/>
                      <a:r>
                        <a:rPr lang="fr-FR" sz="300" b="0" i="0" u="none" strike="noStrike">
                          <a:latin typeface="Comic Sans MS"/>
                        </a:rPr>
                        <a:t>M22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D22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fr-FR" sz="300" b="0" i="0" u="none" strike="noStrike">
                          <a:latin typeface="Comic Sans MS"/>
                        </a:rPr>
                        <a:t>Halle indispo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ltDnDiag">
                      <a:fgClr>
                        <a:srgbClr val="FF0000"/>
                      </a:fgClr>
                      <a:bgClr>
                        <a:srgbClr val="FFFFFF"/>
                      </a:bgClr>
                    </a:pattFill>
                  </a:tcPr>
                </a:tc>
                <a:tc hMerge="1">
                  <a:txBody>
                    <a:bodyPr/>
                    <a:lstStyle/>
                    <a:p>
                      <a:endParaRPr lang="fr-FR"/>
                    </a:p>
                  </a:txBody>
                  <a:tcPr/>
                </a:tc>
                <a:tc>
                  <a:txBody>
                    <a:bodyPr/>
                    <a:lstStyle/>
                    <a:p>
                      <a:pPr algn="ctr" fontAlgn="ctr"/>
                      <a:r>
                        <a:rPr lang="fr-FR" sz="300" b="0" i="0" u="none" strike="noStrike">
                          <a:latin typeface="Comic Sans MS"/>
                        </a:rPr>
                        <a:t>J22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3">
                  <a:txBody>
                    <a:bodyPr/>
                    <a:lstStyle/>
                    <a:p>
                      <a:pPr algn="ctr" fontAlgn="ctr"/>
                      <a:r>
                        <a:rPr lang="fr-FR" sz="300" b="0" i="0" u="none" strike="noStrike">
                          <a:latin typeface="Comic Sans MS"/>
                        </a:rPr>
                        <a:t>Reg</a:t>
                      </a:r>
                      <a:br>
                        <a:rPr lang="fr-FR" sz="300" b="0" i="0" u="none" strike="noStrike">
                          <a:latin typeface="Comic Sans MS"/>
                        </a:rPr>
                      </a:br>
                      <a:r>
                        <a:rPr lang="fr-FR" sz="300" b="0" i="0" u="none" strike="noStrike">
                          <a:latin typeface="Comic Sans MS"/>
                        </a:rPr>
                        <a:t>Indiv</a:t>
                      </a:r>
                      <a:br>
                        <a:rPr lang="fr-FR" sz="300" b="0" i="0" u="none" strike="noStrike">
                          <a:latin typeface="Comic Sans MS"/>
                        </a:rPr>
                      </a:br>
                      <a:r>
                        <a:rPr lang="fr-FR" sz="300" b="0" i="0" u="none" strike="noStrike">
                          <a:latin typeface="Comic Sans MS"/>
                        </a:rPr>
                        <a:t>Jeunes</a:t>
                      </a:r>
                      <a:br>
                        <a:rPr lang="fr-FR" sz="300" b="0" i="0" u="none" strike="noStrike">
                          <a:latin typeface="Comic Sans MS"/>
                        </a:rPr>
                      </a:br>
                      <a:r>
                        <a:rPr lang="fr-FR" sz="300" b="0" i="0" u="none" strike="noStrike">
                          <a:latin typeface="Comic Sans MS"/>
                        </a:rPr>
                        <a:t>Seniors+</a:t>
                      </a:r>
                      <a:br>
                        <a:rPr lang="fr-FR" sz="300" b="0" i="0" u="none" strike="noStrike">
                          <a:latin typeface="Comic Sans MS"/>
                        </a:rPr>
                      </a:br>
                      <a:r>
                        <a:rPr lang="fr-FR" sz="300" b="0" i="0" u="none" strike="noStrike">
                          <a:latin typeface="Comic Sans MS"/>
                        </a:rPr>
                        <a:t>Royan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vMerge="1">
                  <a:txBody>
                    <a:bodyPr/>
                    <a:lstStyle/>
                    <a:p>
                      <a:endParaRPr lang="fr-FR"/>
                    </a:p>
                  </a:txBody>
                  <a:tcPr/>
                </a:tc>
                <a:tc>
                  <a:txBody>
                    <a:bodyPr/>
                    <a:lstStyle/>
                    <a:p>
                      <a:pPr algn="ctr" fontAlgn="ctr"/>
                      <a:r>
                        <a:rPr lang="fr-FR" sz="300" b="0" i="0" u="none" strike="noStrike">
                          <a:latin typeface="Comic Sans MS"/>
                        </a:rPr>
                        <a:t>J22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44632">
                <a:tc>
                  <a:txBody>
                    <a:bodyPr/>
                    <a:lstStyle/>
                    <a:p>
                      <a:pPr algn="ctr" fontAlgn="ctr"/>
                      <a:r>
                        <a:rPr lang="fr-FR" sz="300" b="0" i="0" u="none" strike="noStrike">
                          <a:latin typeface="Comic Sans MS"/>
                        </a:rPr>
                        <a:t>M23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L23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fr-FR" sz="300" b="0" i="0" u="none" strike="noStrike">
                          <a:latin typeface="Comic Sans MS"/>
                        </a:rPr>
                        <a:t>équipes vertes et oranges</a:t>
                      </a:r>
                      <a:br>
                        <a:rPr lang="fr-FR" sz="300" b="0" i="0" u="none" strike="noStrike">
                          <a:latin typeface="Comic Sans MS"/>
                        </a:rPr>
                      </a:br>
                      <a:r>
                        <a:rPr lang="fr-FR" sz="300" b="0" i="0" u="none" strike="noStrike">
                          <a:latin typeface="Comic Sans MS"/>
                        </a:rPr>
                        <a:t>orange  J2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E58F"/>
                    </a:solidFill>
                  </a:tcPr>
                </a:tc>
                <a:tc hMerge="1">
                  <a:txBody>
                    <a:bodyPr/>
                    <a:lstStyle/>
                    <a:p>
                      <a:endParaRPr lang="fr-FR"/>
                    </a:p>
                  </a:txBody>
                  <a:tcPr/>
                </a:tc>
                <a:tc>
                  <a:txBody>
                    <a:bodyPr/>
                    <a:lstStyle/>
                    <a:p>
                      <a:pPr algn="ctr" fontAlgn="ctr"/>
                      <a:r>
                        <a:rPr lang="fr-FR" sz="300" b="0" i="0" u="none" strike="noStrike">
                          <a:latin typeface="Comic Sans MS"/>
                        </a:rPr>
                        <a:t>M23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fr-FR" sz="300" b="0" i="0" u="none" strike="noStrike">
                          <a:latin typeface="Comic Sans MS"/>
                        </a:rPr>
                        <a:t>Qualif.</a:t>
                      </a:r>
                      <a:br>
                        <a:rPr lang="fr-FR" sz="300" b="0" i="0" u="none" strike="noStrike">
                          <a:latin typeface="Comic Sans MS"/>
                        </a:rPr>
                      </a:br>
                      <a:r>
                        <a:rPr lang="fr-FR" sz="300" b="0" i="0" u="none" strike="noStrike">
                          <a:latin typeface="Comic Sans MS"/>
                        </a:rPr>
                        <a:t>Reg</a:t>
                      </a:r>
                      <a:br>
                        <a:rPr lang="fr-FR" sz="300" b="0" i="0" u="none" strike="noStrike">
                          <a:latin typeface="Comic Sans MS"/>
                        </a:rPr>
                      </a:br>
                      <a:r>
                        <a:rPr lang="fr-FR" sz="300" b="0" i="0" u="none" strike="noStrike">
                          <a:latin typeface="Comic Sans MS"/>
                        </a:rPr>
                        <a:t>Indiv.</a:t>
                      </a:r>
                      <a:br>
                        <a:rPr lang="fr-FR" sz="300" b="0" i="0" u="none" strike="noStrike">
                          <a:latin typeface="Comic Sans MS"/>
                        </a:rPr>
                      </a:br>
                      <a:r>
                        <a:rPr lang="fr-FR" sz="300" b="0" i="0" u="none" strike="noStrike">
                          <a:latin typeface="Comic Sans MS"/>
                        </a:rPr>
                        <a:t>Jeunes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vMerge="1">
                  <a:txBody>
                    <a:bodyPr/>
                    <a:lstStyle/>
                    <a:p>
                      <a:endParaRPr lang="fr-FR"/>
                    </a:p>
                  </a:txBody>
                  <a:tcPr/>
                </a:tc>
                <a:tc>
                  <a:txBody>
                    <a:bodyPr/>
                    <a:lstStyle/>
                    <a:p>
                      <a:pPr algn="ctr" fontAlgn="ctr"/>
                      <a:r>
                        <a:rPr lang="fr-FR" sz="300" b="0" i="0" u="none" strike="noStrike">
                          <a:latin typeface="Comic Sans MS"/>
                        </a:rPr>
                        <a:t>V23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12994">
                <a:tc>
                  <a:txBody>
                    <a:bodyPr/>
                    <a:lstStyle/>
                    <a:p>
                      <a:pPr algn="ctr" fontAlgn="ctr"/>
                      <a:r>
                        <a:rPr lang="fr-FR" sz="300" b="0" i="0" u="none" strike="noStrike">
                          <a:latin typeface="Comic Sans MS"/>
                        </a:rPr>
                        <a:t>J24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fr-FR" sz="300" b="0" i="0" u="none" strike="noStrike">
                          <a:latin typeface="Comic Sans MS"/>
                        </a:rPr>
                        <a:t>TMC 11/14 G             NC-15/5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Pentecote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vMerge="1">
                  <a:txBody>
                    <a:bodyPr/>
                    <a:lstStyle/>
                    <a:p>
                      <a:endParaRPr lang="fr-FR"/>
                    </a:p>
                  </a:txBody>
                  <a:tcPr/>
                </a:tc>
                <a:tc>
                  <a:txBody>
                    <a:bodyPr/>
                    <a:lstStyle/>
                    <a:p>
                      <a:pPr algn="ctr" fontAlgn="ctr"/>
                      <a:r>
                        <a:rPr lang="fr-FR" sz="300" b="0" i="0" u="none" strike="noStrike">
                          <a:latin typeface="Comic Sans MS"/>
                        </a:rPr>
                        <a:t>S24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135592">
                <a:tc>
                  <a:txBody>
                    <a:bodyPr/>
                    <a:lstStyle/>
                    <a:p>
                      <a:pPr algn="ctr" fontAlgn="ctr"/>
                      <a:r>
                        <a:rPr lang="fr-FR" sz="300" b="0" i="0" u="none" strike="noStrike">
                          <a:latin typeface="Comic Sans MS"/>
                        </a:rPr>
                        <a:t>V25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ctr"/>
                      <a:r>
                        <a:rPr lang="fr-FR" sz="300" b="0" i="0" u="none" strike="noStrike">
                          <a:latin typeface="Comic Sans MS"/>
                        </a:rPr>
                        <a:t>Noël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300" b="0" i="0" u="none" strike="noStrike">
                          <a:latin typeface="Comic Sans MS"/>
                        </a:rPr>
                        <a:t>L25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300" b="0" i="0" u="none" strike="noStrike">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300" b="0" i="0" u="none" strike="noStrike">
                          <a:latin typeface="Comic Sans MS"/>
                        </a:rPr>
                        <a:t>J25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D1H-D4H</a:t>
                      </a:r>
                      <a:br>
                        <a:rPr lang="fr-FR" sz="300" b="0" i="0" u="none" strike="noStrike">
                          <a:latin typeface="Comic Sans MS"/>
                        </a:rPr>
                      </a:br>
                      <a:r>
                        <a:rPr lang="fr-FR" sz="300" b="0" i="0" u="none" strike="noStrike">
                          <a:latin typeface="Comic Sans MS"/>
                        </a:rPr>
                        <a:t>D1D-D2D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1"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vMerge="1">
                  <a:txBody>
                    <a:bodyPr/>
                    <a:lstStyle/>
                    <a:p>
                      <a:endParaRPr lang="fr-FR"/>
                    </a:p>
                  </a:txBody>
                  <a:tcPr/>
                </a:tc>
                <a:tc>
                  <a:txBody>
                    <a:bodyPr/>
                    <a:lstStyle/>
                    <a:p>
                      <a:pPr algn="ctr" fontAlgn="ctr"/>
                      <a:r>
                        <a:rPr lang="fr-FR" sz="300" b="0" i="0" u="none" strike="noStrike">
                          <a:latin typeface="Comic Sans MS"/>
                        </a:rPr>
                        <a:t>D25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120526">
                <a:tc>
                  <a:txBody>
                    <a:bodyPr/>
                    <a:lstStyle/>
                    <a:p>
                      <a:pPr algn="ctr" fontAlgn="ctr"/>
                      <a:r>
                        <a:rPr lang="fr-FR" sz="300" b="0" i="0" u="none" strike="noStrike">
                          <a:latin typeface="Comic Sans MS"/>
                        </a:rPr>
                        <a:t>S26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ctr"/>
                      <a:r>
                        <a:rPr lang="fr-FR" sz="300" b="0" i="0" u="none" strike="noStrike">
                          <a:latin typeface="Comic Sans MS"/>
                        </a:rPr>
                        <a:t>TMC G/F 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a:txBody>
                    <a:bodyPr/>
                    <a:lstStyle/>
                    <a:p>
                      <a:pPr algn="ctr" fontAlgn="ctr"/>
                      <a:r>
                        <a:rPr lang="fr-FR" sz="300" b="0" i="0" u="none" strike="noStrike">
                          <a:latin typeface="Comic Sans MS"/>
                        </a:rPr>
                        <a:t>J26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vMerge="1">
                  <a:txBody>
                    <a:bodyPr/>
                    <a:lstStyle/>
                    <a:p>
                      <a:endParaRPr lang="fr-FR"/>
                    </a:p>
                  </a:txBody>
                  <a:tcPr/>
                </a:tc>
                <a:tc vMerge="1">
                  <a:txBody>
                    <a:bodyPr/>
                    <a:lstStyle/>
                    <a:p>
                      <a:endParaRPr lang="fr-FR"/>
                    </a:p>
                  </a:txBody>
                  <a:tcPr/>
                </a:tc>
                <a:tc>
                  <a:txBody>
                    <a:bodyPr/>
                    <a:lstStyle/>
                    <a:p>
                      <a:pPr algn="ctr" fontAlgn="ctr"/>
                      <a:r>
                        <a:rPr lang="fr-FR" sz="300" b="0" i="0" u="none" strike="noStrike">
                          <a:latin typeface="Comic Sans MS"/>
                        </a:rPr>
                        <a:t>L26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144632">
                <a:tc>
                  <a:txBody>
                    <a:bodyPr/>
                    <a:lstStyle/>
                    <a:p>
                      <a:pPr algn="ctr" fontAlgn="ctr"/>
                      <a:r>
                        <a:rPr lang="fr-FR" sz="300" b="0" i="0" u="none" strike="noStrike">
                          <a:latin typeface="Comic Sans MS"/>
                        </a:rPr>
                        <a:t>D27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fr-FR" sz="300" b="0" i="0" u="none" strike="noStrike">
                          <a:latin typeface="Comic Sans MS"/>
                        </a:rPr>
                        <a:t>TMC 13/16                  G 30-5/6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gridSpan="2">
                  <a:txBody>
                    <a:bodyPr/>
                    <a:lstStyle/>
                    <a:p>
                      <a:pPr algn="ctr" fontAlgn="ctr"/>
                      <a:r>
                        <a:rPr lang="fr-FR" sz="300" b="0" i="0" u="none" strike="noStrike">
                          <a:latin typeface="Comic Sans MS"/>
                        </a:rPr>
                        <a:t>équipes vertes et oranges</a:t>
                      </a:r>
                      <a:br>
                        <a:rPr lang="fr-FR" sz="300" b="0" i="0" u="none" strike="noStrike">
                          <a:latin typeface="Comic Sans MS"/>
                        </a:rPr>
                      </a:br>
                      <a:r>
                        <a:rPr lang="fr-FR" sz="300" b="0" i="0" u="none" strike="noStrike">
                          <a:latin typeface="Comic Sans MS"/>
                        </a:rPr>
                        <a:t>orange  J2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FE58F"/>
                    </a:solidFill>
                  </a:tcPr>
                </a:tc>
                <a:tc hMerge="1">
                  <a:txBody>
                    <a:bodyPr/>
                    <a:lstStyle/>
                    <a:p>
                      <a:endParaRPr lang="fr-FR"/>
                    </a:p>
                  </a:txBody>
                  <a:tcPr/>
                </a:tc>
                <a:tc>
                  <a:txBody>
                    <a:bodyPr/>
                    <a:lstStyle/>
                    <a:p>
                      <a:pPr algn="ctr" fontAlgn="ctr"/>
                      <a:r>
                        <a:rPr lang="fr-FR" sz="300" b="0" i="0" u="none" strike="noStrike">
                          <a:latin typeface="Comic Sans MS"/>
                        </a:rPr>
                        <a:t>S27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1" i="0" u="none" strike="noStrike">
                          <a:latin typeface="Comic Sans MS"/>
                        </a:rPr>
                        <a:t>J3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r h="124293">
                <a:tc>
                  <a:txBody>
                    <a:bodyPr/>
                    <a:lstStyle/>
                    <a:p>
                      <a:pPr algn="ctr" fontAlgn="ctr"/>
                      <a:r>
                        <a:rPr lang="fr-FR" sz="300" b="0" i="0" u="none" strike="noStrike">
                          <a:latin typeface="Comic Sans MS"/>
                        </a:rPr>
                        <a:t>L28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rowSpan="2" gridSpan="2">
                  <a:txBody>
                    <a:bodyPr/>
                    <a:lstStyle/>
                    <a:p>
                      <a:pPr algn="ctr" fontAlgn="ctr"/>
                      <a:r>
                        <a:rPr lang="fr-FR" sz="300" b="0" i="0" u="none" strike="noStrike">
                          <a:latin typeface="Comic Sans MS"/>
                        </a:rPr>
                        <a:t>TMC Déptx 8-10 ans orange et vert double</a:t>
                      </a:r>
                      <a:br>
                        <a:rPr lang="fr-FR" sz="300" b="0" i="0" u="none" strike="noStrike">
                          <a:latin typeface="Comic Sans MS"/>
                        </a:rPr>
                      </a:br>
                      <a:r>
                        <a:rPr lang="fr-FR" sz="300" b="0" i="0" u="none" strike="noStrike">
                          <a:latin typeface="Comic Sans MS"/>
                        </a:rPr>
                        <a:t>départementaux</a:t>
                      </a:r>
                      <a:br>
                        <a:rPr lang="fr-FR" sz="300" b="0" i="0" u="none" strike="noStrike">
                          <a:latin typeface="Comic Sans MS"/>
                        </a:rPr>
                      </a:br>
                      <a:r>
                        <a:rPr lang="fr-FR" sz="300" b="0" i="0" u="none" strike="noStrike">
                          <a:latin typeface="Comic Sans MS"/>
                        </a:rPr>
                        <a:t>orange et verts</a:t>
                      </a:r>
                      <a:br>
                        <a:rPr lang="fr-FR" sz="300" b="0" i="0" u="none" strike="noStrike">
                          <a:latin typeface="Comic Sans MS"/>
                        </a:rPr>
                      </a:br>
                      <a:r>
                        <a:rPr lang="fr-FR" sz="300" b="0" i="0" u="none" strike="noStrike">
                          <a:latin typeface="Comic Sans MS"/>
                        </a:rPr>
                        <a:t>8-10 ans en DOUBLE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2A1C7"/>
                    </a:solidFill>
                  </a:tcPr>
                </a:tc>
                <a:tc rowSpan="2" hMerge="1">
                  <a:txBody>
                    <a:bodyPr/>
                    <a:lstStyle/>
                    <a:p>
                      <a:endParaRPr lang="fr-FR"/>
                    </a:p>
                  </a:txBody>
                  <a:tcPr/>
                </a:tc>
                <a:tc>
                  <a:txBody>
                    <a:bodyPr/>
                    <a:lstStyle/>
                    <a:p>
                      <a:pPr algn="ctr" fontAlgn="ctr"/>
                      <a:r>
                        <a:rPr lang="fr-FR" sz="300" b="0" i="0" u="none" strike="noStrike">
                          <a:latin typeface="Comic Sans MS"/>
                        </a:rPr>
                        <a:t>L28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solidFill>
                            <a:srgbClr val="000000"/>
                          </a:solidFill>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r h="213181">
                <a:tc>
                  <a:txBody>
                    <a:bodyPr/>
                    <a:lstStyle/>
                    <a:p>
                      <a:pPr algn="ctr" fontAlgn="ctr"/>
                      <a:r>
                        <a:rPr lang="fr-FR" sz="300" b="0" i="0" u="none" strike="noStrike">
                          <a:latin typeface="Comic Sans MS"/>
                        </a:rPr>
                        <a:t>M29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 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a:txBody>
                    <a:bodyPr/>
                    <a:lstStyle/>
                    <a:p>
                      <a:pPr algn="ctr" fontAlgn="ctr"/>
                      <a:r>
                        <a:rPr lang="fr-FR" sz="300" b="0" i="0" u="none" strike="noStrike">
                          <a:latin typeface="Comic Sans MS"/>
                        </a:rPr>
                        <a:t>TMC Ados NC-30/5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vMerge="1">
                  <a:txBody>
                    <a:bodyPr/>
                    <a:lstStyle/>
                    <a:p>
                      <a:endParaRPr lang="fr-FR"/>
                    </a:p>
                  </a:txBody>
                  <a:tcPr/>
                </a:tc>
                <a:tc hMerge="1" vMerge="1">
                  <a:txBody>
                    <a:bodyPr/>
                    <a:lstStyle/>
                    <a:p>
                      <a:endParaRPr lang="fr-FR"/>
                    </a:p>
                  </a:txBody>
                  <a:tcPr/>
                </a:tc>
                <a:tc>
                  <a:txBody>
                    <a:bodyPr/>
                    <a:lstStyle/>
                    <a:p>
                      <a:pPr algn="ctr" fontAlgn="ctr"/>
                      <a:r>
                        <a:rPr lang="fr-FR" sz="300" b="0" i="0" u="none" strike="noStrike">
                          <a:latin typeface="Comic Sans MS"/>
                        </a:rPr>
                        <a:t>M29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FR" sz="300" b="0" i="0" u="none" strike="noStrike">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3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fr-FR" sz="300" b="0" i="0" u="none" strike="noStrike">
                        <a:latin typeface="Arial"/>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fr-FR" sz="300" b="0" i="0" u="none" strike="noStrike">
                          <a:latin typeface="Comic Sans MS"/>
                        </a:rPr>
                        <a:t>L29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 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J 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r h="124293">
                <a:tc>
                  <a:txBody>
                    <a:bodyPr/>
                    <a:lstStyle/>
                    <a:p>
                      <a:pPr algn="ctr" fontAlgn="ctr"/>
                      <a:r>
                        <a:rPr lang="fr-FR" sz="300" b="0" i="0" u="none" strike="noStrike">
                          <a:latin typeface="Comic Sans MS"/>
                        </a:rPr>
                        <a:t>M30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vMerge="1">
                  <a:txBody>
                    <a:bodyPr/>
                    <a:lstStyle/>
                    <a:p>
                      <a:endParaRPr lang="fr-FR"/>
                    </a:p>
                  </a:txBody>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L30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M30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S30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fr-FR" sz="300" b="0" i="0" u="none" strike="noStrike">
                        <a:latin typeface="Comic Sans MS"/>
                      </a:endParaRPr>
                    </a:p>
                  </a:txBody>
                  <a:tcPr marL="0" marR="0" marT="0" marB="0" anchor="ctr">
                    <a:lnL>
                      <a:noFill/>
                    </a:lnL>
                    <a:lnR>
                      <a:noFill/>
                    </a:lnR>
                    <a:lnT>
                      <a:noFill/>
                    </a:lnT>
                    <a:lnB>
                      <a:noFill/>
                    </a:lnB>
                  </a:tcPr>
                </a:tc>
                <a:tc>
                  <a:txBody>
                    <a:bodyPr/>
                    <a:lstStyle/>
                    <a:p>
                      <a:pPr algn="ctr" fontAlgn="ctr"/>
                      <a:r>
                        <a:rPr lang="fr-FR" sz="300" b="0" i="0" u="none" strike="noStrike">
                          <a:latin typeface="Comic Sans MS"/>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FR" sz="300" b="0" i="0" u="none" strike="noStrike">
                          <a:latin typeface="Comic Sans MS"/>
                        </a:rPr>
                        <a:t>M30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1"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D5H-D10H</a:t>
                      </a:r>
                      <a:br>
                        <a:rPr lang="fr-FR" sz="300" b="0" i="0" u="none" strike="noStrike">
                          <a:latin typeface="Comic Sans MS"/>
                        </a:rPr>
                      </a:br>
                      <a:r>
                        <a:rPr lang="fr-FR" sz="300" b="0" i="0" u="none" strike="noStrike">
                          <a:latin typeface="Comic Sans MS"/>
                        </a:rPr>
                        <a:t>D3D-D6D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fontAlgn="ctr"/>
                      <a:r>
                        <a:rPr lang="fr-FR" sz="300" b="0" i="0" u="none" strike="noStrike">
                          <a:latin typeface="Comic Sans MS"/>
                        </a:rPr>
                        <a:t>Nationales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fr-FR" sz="300" b="0" i="0" u="none" strike="noStrike">
                          <a:latin typeface="Comic Sans MS"/>
                        </a:rPr>
                        <a:t>M30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V30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0"/>
                  </a:ext>
                </a:extLst>
              </a:tr>
              <a:tr h="108474">
                <a:tc>
                  <a:txBody>
                    <a:bodyPr/>
                    <a:lstStyle/>
                    <a:p>
                      <a:pPr algn="l" fontAlgn="b"/>
                      <a:endParaRPr lang="fr-FR" sz="400" b="0" i="0" u="none" strike="noStrike" dirty="0">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400" b="0" i="0" u="none" strike="noStrike" dirty="0">
                          <a:latin typeface="Comic Sans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400" b="0" i="0" u="none" strike="noStrike" dirty="0">
                          <a:latin typeface="Comic Sans MS"/>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300" b="0" i="0" u="none" strike="noStrike" dirty="0">
                          <a:latin typeface="Comic Sans MS"/>
                        </a:rPr>
                        <a:t>S31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2">
                  <a:txBody>
                    <a:bodyPr/>
                    <a:lstStyle/>
                    <a:p>
                      <a:pPr algn="ctr" fontAlgn="ctr"/>
                      <a:r>
                        <a:rPr lang="fr-FR" sz="400" b="0" i="0" u="none" strike="noStrike" dirty="0">
                          <a:latin typeface="Comic Sans MS"/>
                        </a:rPr>
                        <a: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fr-FR"/>
                    </a:p>
                  </a:txBody>
                  <a:tcPr/>
                </a:tc>
                <a:tc>
                  <a:txBody>
                    <a:bodyPr/>
                    <a:lstStyle/>
                    <a:p>
                      <a:pPr algn="ctr" fontAlgn="ctr"/>
                      <a:r>
                        <a:rPr lang="fr-FR" sz="3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400" b="0" i="0" u="none" strike="noStrike" dirty="0">
                          <a:latin typeface="Comic Sans MS"/>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400" b="0" i="0" u="none" strike="noStrike" dirty="0">
                          <a:latin typeface="Comic Sans MS"/>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300" b="0" i="0" u="none" strike="noStrike" dirty="0">
                          <a:latin typeface="Comic Sans MS"/>
                        </a:rPr>
                        <a:t>J 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4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4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dirty="0">
                          <a:latin typeface="Comic Sans MS"/>
                        </a:rPr>
                        <a:t>D31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4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4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4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fr-FR" sz="400" b="0" i="0" u="none" strike="noStrike" dirty="0">
                        <a:latin typeface="Comic Sans MS"/>
                      </a:endParaRPr>
                    </a:p>
                  </a:txBody>
                  <a:tcPr marL="0" marR="0" marT="0" marB="0" anchor="ctr">
                    <a:lnL>
                      <a:noFill/>
                    </a:lnL>
                    <a:lnR>
                      <a:noFill/>
                    </a:lnR>
                    <a:lnT>
                      <a:noFill/>
                    </a:lnT>
                    <a:lnB>
                      <a:noFill/>
                    </a:lnB>
                  </a:tcPr>
                </a:tc>
                <a:tc>
                  <a:txBody>
                    <a:bodyPr/>
                    <a:lstStyle/>
                    <a:p>
                      <a:pPr algn="ctr" fontAlgn="ctr"/>
                      <a:endParaRPr lang="fr-FR" sz="400" b="0" i="0" u="none" strike="noStrike">
                        <a:latin typeface="Comic Sans MS"/>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FR" sz="300" b="0" i="0" u="none" strike="noStrike" dirty="0">
                          <a:latin typeface="Comic Sans MS"/>
                        </a:rPr>
                        <a:t>M 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4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4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FR" sz="400" b="0"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fr-FR" sz="400" b="0" i="0" u="none" strike="noStrike" dirty="0">
                        <a:latin typeface="Comic Sans MS"/>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300" b="0" i="0" u="none" strike="noStrike" dirty="0">
                          <a:latin typeface="Comic Sans MS"/>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300" b="0" i="0" u="none" strike="noStrike">
                          <a:latin typeface="Comic Sans MS"/>
                        </a:rPr>
                        <a:t>L31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fr-FR" sz="4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4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300" b="0" i="0" u="none" strike="noStrike">
                          <a:latin typeface="Comic Sans MS"/>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fr-FR" sz="400" b="0" i="0" u="none" strike="noStrike">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fr-FR" sz="300" b="0" i="0" u="none" strike="noStrike" dirty="0">
                          <a:latin typeface="Comic Sans MS"/>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fr-FR" sz="300" b="0" i="0" u="none" strike="noStrike" dirty="0">
                          <a:latin typeface="Comic Sans MS"/>
                        </a:rPr>
                        <a:t>S31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fr-FR" sz="4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400" b="0" i="0" u="none" strike="noStrike" dirty="0">
                          <a:latin typeface="Comic Sans M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047587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135774"/>
            <a:ext cx="7418962" cy="369332"/>
          </a:xfrm>
          <a:prstGeom prst="rect">
            <a:avLst/>
          </a:prstGeom>
        </p:spPr>
        <p:txBody>
          <a:bodyPr wrap="square">
            <a:spAutoFit/>
          </a:bodyPr>
          <a:lstStyle/>
          <a:p>
            <a:r>
              <a:rPr lang="fr-FR" b="1" dirty="0">
                <a:solidFill>
                  <a:srgbClr val="002060"/>
                </a:solidFill>
                <a:latin typeface="Calibri" panose="020F0502020204030204" pitchFamily="34" charset="0"/>
              </a:rPr>
              <a:t>TEN’UP</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2"/>
          <a:stretch>
            <a:fillRect/>
          </a:stretch>
        </p:blipFill>
        <p:spPr>
          <a:xfrm>
            <a:off x="8105135" y="72522"/>
            <a:ext cx="1038865" cy="381142"/>
          </a:xfrm>
          <a:prstGeom prst="rect">
            <a:avLst/>
          </a:prstGeom>
        </p:spPr>
      </p:pic>
      <p:sp>
        <p:nvSpPr>
          <p:cNvPr id="49" name="Rectangle 48"/>
          <p:cNvSpPr/>
          <p:nvPr/>
        </p:nvSpPr>
        <p:spPr>
          <a:xfrm>
            <a:off x="4212290" y="4923816"/>
            <a:ext cx="183717" cy="22697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5573200" y="1288921"/>
            <a:ext cx="3515382" cy="2053211"/>
          </a:xfrm>
          <a:prstGeom prst="rect">
            <a:avLst/>
          </a:prstGeom>
        </p:spPr>
      </p:pic>
      <p:pic>
        <p:nvPicPr>
          <p:cNvPr id="5" name="Image 4"/>
          <p:cNvPicPr>
            <a:picLocks noChangeAspect="1"/>
          </p:cNvPicPr>
          <p:nvPr/>
        </p:nvPicPr>
        <p:blipFill>
          <a:blip r:embed="rId4"/>
          <a:stretch>
            <a:fillRect/>
          </a:stretch>
        </p:blipFill>
        <p:spPr>
          <a:xfrm>
            <a:off x="0" y="559346"/>
            <a:ext cx="4111571" cy="3668119"/>
          </a:xfrm>
          <a:prstGeom prst="rect">
            <a:avLst/>
          </a:prstGeom>
        </p:spPr>
      </p:pic>
      <p:sp>
        <p:nvSpPr>
          <p:cNvPr id="11" name="Rectangle 10"/>
          <p:cNvSpPr/>
          <p:nvPr/>
        </p:nvSpPr>
        <p:spPr>
          <a:xfrm>
            <a:off x="4396007" y="560773"/>
            <a:ext cx="2051535" cy="728148"/>
          </a:xfrm>
          <a:prstGeom prst="wedgeRectCallout">
            <a:avLst>
              <a:gd name="adj1" fmla="val -82843"/>
              <a:gd name="adj2" fmla="val -16177"/>
            </a:avLst>
          </a:prstGeom>
          <a:solidFill>
            <a:schemeClr val="tx2"/>
          </a:solidFill>
          <a:ln w="38100">
            <a:solidFill>
              <a:srgbClr val="C85A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Cliquer sur </a:t>
            </a:r>
            <a:r>
              <a:rPr lang="fr-FR" sz="1400" dirty="0">
                <a:solidFill>
                  <a:schemeClr val="bg1"/>
                </a:solidFill>
                <a:latin typeface="Calibri" panose="020F0502020204030204"/>
              </a:rPr>
              <a:t>V</a:t>
            </a:r>
            <a:r>
              <a:rPr kumimoji="0" lang="fr-FR" sz="1400" b="0" i="0" u="none" strike="noStrike" kern="1200" cap="none" spc="0" normalizeH="0" baseline="0" noProof="0" dirty="0" err="1">
                <a:ln>
                  <a:noFill/>
                </a:ln>
                <a:solidFill>
                  <a:schemeClr val="bg1"/>
                </a:solidFill>
                <a:effectLst/>
                <a:uLnTx/>
                <a:uFillTx/>
                <a:latin typeface="Calibri" panose="020F0502020204030204"/>
                <a:ea typeface="+mn-ea"/>
                <a:cs typeface="+mn-cs"/>
              </a:rPr>
              <a:t>ous</a:t>
            </a: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 puis choisir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Passeport ou Niveau</a:t>
            </a:r>
          </a:p>
        </p:txBody>
      </p:sp>
      <p:sp>
        <p:nvSpPr>
          <p:cNvPr id="12" name="Rectangle 11"/>
          <p:cNvSpPr/>
          <p:nvPr/>
        </p:nvSpPr>
        <p:spPr>
          <a:xfrm>
            <a:off x="4212291" y="3342132"/>
            <a:ext cx="2314969" cy="709192"/>
          </a:xfrm>
          <a:prstGeom prst="wedgeRectCallout">
            <a:avLst>
              <a:gd name="adj1" fmla="val -189456"/>
              <a:gd name="adj2" fmla="val -166381"/>
            </a:avLst>
          </a:prstGeom>
          <a:solidFill>
            <a:schemeClr val="tx2"/>
          </a:solidFill>
          <a:ln w="38100">
            <a:solidFill>
              <a:srgbClr val="C85A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Indicateurs sur son palmarès</a:t>
            </a:r>
          </a:p>
        </p:txBody>
      </p:sp>
      <p:sp>
        <p:nvSpPr>
          <p:cNvPr id="13" name="ZoneTexte 12"/>
          <p:cNvSpPr txBox="1"/>
          <p:nvPr/>
        </p:nvSpPr>
        <p:spPr>
          <a:xfrm>
            <a:off x="247379" y="4324741"/>
            <a:ext cx="8621485" cy="523220"/>
          </a:xfrm>
          <a:prstGeom prst="rect">
            <a:avLst/>
          </a:prstGeom>
          <a:solidFill>
            <a:schemeClr val="tx2"/>
          </a:solidFill>
          <a:ln w="38100">
            <a:solidFill>
              <a:srgbClr val="C85A19"/>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1"/>
                </a:solidFill>
                <a:effectLst/>
                <a:uLnTx/>
                <a:uFillTx/>
                <a:latin typeface="Calibri" panose="020F0502020204030204"/>
                <a:ea typeface="+mn-ea"/>
                <a:cs typeface="+mn-cs"/>
              </a:rPr>
              <a:t>TENUP est un outil de communication entre l’enseignant et les parents de l’enfant. Les parents peuvent suivre les progrès via le passeport et les résultats sur le palmarès. L’enseignant renseigne le passeport sur ADOC</a:t>
            </a:r>
          </a:p>
        </p:txBody>
      </p:sp>
      <p:pic>
        <p:nvPicPr>
          <p:cNvPr id="14" name="Picture 1" descr="D:\2021\Divers\Partenaires\Dossier Sponsoring TCVV\Logo TCVV PNG.png"/>
          <p:cNvPicPr>
            <a:picLocks noChangeAspect="1" noChangeArrowheads="1"/>
          </p:cNvPicPr>
          <p:nvPr/>
        </p:nvPicPr>
        <p:blipFill>
          <a:blip r:embed="rId5"/>
          <a:srcRect/>
          <a:stretch>
            <a:fillRect/>
          </a:stretch>
        </p:blipFill>
        <p:spPr bwMode="auto">
          <a:xfrm>
            <a:off x="7153829" y="8624"/>
            <a:ext cx="730941" cy="508369"/>
          </a:xfrm>
          <a:prstGeom prst="rect">
            <a:avLst/>
          </a:prstGeom>
          <a:noFill/>
        </p:spPr>
      </p:pic>
    </p:spTree>
    <p:extLst>
      <p:ext uri="{BB962C8B-B14F-4D97-AF65-F5344CB8AC3E}">
        <p14:creationId xmlns:p14="http://schemas.microsoft.com/office/powerpoint/2010/main" val="125469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135774"/>
            <a:ext cx="7418962" cy="369332"/>
          </a:xfrm>
          <a:prstGeom prst="rect">
            <a:avLst/>
          </a:prstGeom>
        </p:spPr>
        <p:txBody>
          <a:bodyPr wrap="square">
            <a:spAutoFit/>
          </a:bodyPr>
          <a:lstStyle/>
          <a:p>
            <a:r>
              <a:rPr lang="fr-FR" b="1" dirty="0">
                <a:solidFill>
                  <a:srgbClr val="002060"/>
                </a:solidFill>
                <a:latin typeface="Calibri" panose="020F0502020204030204" pitchFamily="34" charset="0"/>
              </a:rPr>
              <a:t>Informations générales</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2"/>
          <a:stretch>
            <a:fillRect/>
          </a:stretch>
        </p:blipFill>
        <p:spPr>
          <a:xfrm>
            <a:off x="8105135" y="72522"/>
            <a:ext cx="1038865" cy="381142"/>
          </a:xfrm>
          <a:prstGeom prst="rect">
            <a:avLst/>
          </a:prstGeom>
        </p:spPr>
      </p:pic>
      <p:sp>
        <p:nvSpPr>
          <p:cNvPr id="49" name="Rectangle 48"/>
          <p:cNvSpPr/>
          <p:nvPr/>
        </p:nvSpPr>
        <p:spPr>
          <a:xfrm>
            <a:off x="4212290" y="4923816"/>
            <a:ext cx="183717" cy="22697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Pentagone 1"/>
          <p:cNvSpPr/>
          <p:nvPr/>
        </p:nvSpPr>
        <p:spPr>
          <a:xfrm>
            <a:off x="282102" y="739302"/>
            <a:ext cx="8463064" cy="661481"/>
          </a:xfrm>
          <a:prstGeom prst="homePlate">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bg1"/>
                </a:solidFill>
              </a:rPr>
              <a:t>Les </a:t>
            </a:r>
            <a:r>
              <a:rPr lang="fr-FR" sz="1400" b="1" u="sng" dirty="0">
                <a:solidFill>
                  <a:schemeClr val="bg1"/>
                </a:solidFill>
              </a:rPr>
              <a:t>championnats par équipes</a:t>
            </a:r>
            <a:r>
              <a:rPr lang="fr-FR" sz="1400" b="1" dirty="0">
                <a:solidFill>
                  <a:schemeClr val="bg1"/>
                </a:solidFill>
              </a:rPr>
              <a:t> </a:t>
            </a:r>
            <a:r>
              <a:rPr lang="fr-FR" sz="1400" dirty="0">
                <a:solidFill>
                  <a:schemeClr val="bg1"/>
                </a:solidFill>
              </a:rPr>
              <a:t>pour les enfants concernés: comment ça marche?</a:t>
            </a:r>
          </a:p>
        </p:txBody>
      </p:sp>
      <p:sp>
        <p:nvSpPr>
          <p:cNvPr id="11" name="Pentagone 10"/>
          <p:cNvSpPr/>
          <p:nvPr/>
        </p:nvSpPr>
        <p:spPr>
          <a:xfrm>
            <a:off x="282102" y="1811647"/>
            <a:ext cx="8463064" cy="661481"/>
          </a:xfrm>
          <a:prstGeom prst="homePlate">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solidFill>
                  <a:schemeClr val="bg1"/>
                </a:solidFill>
              </a:rPr>
              <a:t>Organisation de </a:t>
            </a:r>
            <a:r>
              <a:rPr lang="fr-FR" sz="1400" b="1" u="sng" dirty="0">
                <a:solidFill>
                  <a:schemeClr val="bg1"/>
                </a:solidFill>
              </a:rPr>
              <a:t>covoiturage</a:t>
            </a:r>
            <a:r>
              <a:rPr lang="fr-FR" sz="1400" dirty="0">
                <a:solidFill>
                  <a:schemeClr val="bg1"/>
                </a:solidFill>
              </a:rPr>
              <a:t> afin de faciliter l’accès aux plateaux pédagogiques ou compétitions homologuées</a:t>
            </a:r>
          </a:p>
        </p:txBody>
      </p:sp>
      <p:sp>
        <p:nvSpPr>
          <p:cNvPr id="12" name="Pentagone 11"/>
          <p:cNvSpPr/>
          <p:nvPr/>
        </p:nvSpPr>
        <p:spPr>
          <a:xfrm>
            <a:off x="282102" y="2863174"/>
            <a:ext cx="8463064" cy="661481"/>
          </a:xfrm>
          <a:prstGeom prst="homePlate">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u="sng" dirty="0">
                <a:solidFill>
                  <a:schemeClr val="bg1"/>
                </a:solidFill>
              </a:rPr>
              <a:t>Groupe Repérage Elite Club (GREC):</a:t>
            </a:r>
            <a:r>
              <a:rPr lang="fr-FR" sz="1400" b="1" dirty="0">
                <a:solidFill>
                  <a:schemeClr val="bg1"/>
                </a:solidFill>
              </a:rPr>
              <a:t> </a:t>
            </a:r>
            <a:r>
              <a:rPr lang="fr-FR" sz="1400" dirty="0">
                <a:solidFill>
                  <a:schemeClr val="bg1"/>
                </a:solidFill>
              </a:rPr>
              <a:t>les meilleurs plus petits de notre club peuvent être invités sur des actions départementales, un volume d’entraînement supplémentaire peut être organisé pour eux</a:t>
            </a:r>
          </a:p>
        </p:txBody>
      </p:sp>
      <p:sp>
        <p:nvSpPr>
          <p:cNvPr id="13" name="Pentagone 12"/>
          <p:cNvSpPr/>
          <p:nvPr/>
        </p:nvSpPr>
        <p:spPr>
          <a:xfrm>
            <a:off x="282102" y="3881336"/>
            <a:ext cx="8463064" cy="661481"/>
          </a:xfrm>
          <a:prstGeom prst="homePlate">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u="sng" dirty="0">
                <a:solidFill>
                  <a:schemeClr val="bg1"/>
                </a:solidFill>
              </a:rPr>
              <a:t>Centre d’Entraînement de Club:</a:t>
            </a:r>
            <a:r>
              <a:rPr lang="fr-FR" sz="1400" dirty="0">
                <a:solidFill>
                  <a:schemeClr val="bg1"/>
                </a:solidFill>
              </a:rPr>
              <a:t> volume d’entraînement supplémentaire, un programme de compétitions adapté au niveau et aux motivations </a:t>
            </a:r>
          </a:p>
        </p:txBody>
      </p:sp>
      <p:pic>
        <p:nvPicPr>
          <p:cNvPr id="14" name="Picture 1" descr="D:\2021\Divers\Partenaires\Dossier Sponsoring TCVV\Logo TCVV PNG.png"/>
          <p:cNvPicPr>
            <a:picLocks noChangeAspect="1" noChangeArrowheads="1"/>
          </p:cNvPicPr>
          <p:nvPr/>
        </p:nvPicPr>
        <p:blipFill>
          <a:blip r:embed="rId3"/>
          <a:srcRect/>
          <a:stretch>
            <a:fillRect/>
          </a:stretch>
        </p:blipFill>
        <p:spPr bwMode="auto">
          <a:xfrm>
            <a:off x="7153828" y="72522"/>
            <a:ext cx="730941" cy="508369"/>
          </a:xfrm>
          <a:prstGeom prst="rect">
            <a:avLst/>
          </a:prstGeom>
          <a:noFill/>
        </p:spPr>
      </p:pic>
    </p:spTree>
    <p:extLst>
      <p:ext uri="{BB962C8B-B14F-4D97-AF65-F5344CB8AC3E}">
        <p14:creationId xmlns:p14="http://schemas.microsoft.com/office/powerpoint/2010/main" val="566697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8943" y="455061"/>
            <a:ext cx="3577418" cy="683074"/>
          </a:xfrm>
        </p:spPr>
        <p:txBody>
          <a:bodyPr>
            <a:normAutofit fontScale="90000"/>
          </a:bodyPr>
          <a:lstStyle/>
          <a:p>
            <a:r>
              <a:rPr lang="fr-FR" dirty="0"/>
              <a:t>MERCI DE VOTRE ATTENTION</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943" y="1384103"/>
            <a:ext cx="5307654" cy="3564843"/>
          </a:xfrm>
          <a:prstGeom prst="rect">
            <a:avLst/>
          </a:prstGeom>
          <a:ln w="38100">
            <a:solidFill>
              <a:srgbClr val="C85A19"/>
            </a:solidFill>
          </a:ln>
        </p:spPr>
      </p:pic>
      <p:sp>
        <p:nvSpPr>
          <p:cNvPr id="4" name="Rectangle 3"/>
          <p:cNvSpPr/>
          <p:nvPr/>
        </p:nvSpPr>
        <p:spPr>
          <a:xfrm>
            <a:off x="2577830" y="2140085"/>
            <a:ext cx="525293"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1339175" y="2772544"/>
            <a:ext cx="525293"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2574587" y="3806758"/>
            <a:ext cx="525293"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4328809" y="3531140"/>
            <a:ext cx="525293"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5094051" y="2726825"/>
            <a:ext cx="525293"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avec flèche vers la gauche 8"/>
          <p:cNvSpPr/>
          <p:nvPr/>
        </p:nvSpPr>
        <p:spPr>
          <a:xfrm>
            <a:off x="6099244" y="1595337"/>
            <a:ext cx="2247090" cy="2752927"/>
          </a:xfrm>
          <a:prstGeom prst="leftArrowCallout">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Partageons un moment de pratique sur les différents  terrains entre parents / enfants</a:t>
            </a:r>
          </a:p>
        </p:txBody>
      </p:sp>
      <p:pic>
        <p:nvPicPr>
          <p:cNvPr id="12" name="Picture 1" descr="D:\2021\Divers\Partenaires\Dossier Sponsoring TCVV\Logo TCVV PNG.png"/>
          <p:cNvPicPr>
            <a:picLocks noChangeAspect="1" noChangeArrowheads="1"/>
          </p:cNvPicPr>
          <p:nvPr/>
        </p:nvPicPr>
        <p:blipFill>
          <a:blip r:embed="rId4"/>
          <a:srcRect/>
          <a:stretch>
            <a:fillRect/>
          </a:stretch>
        </p:blipFill>
        <p:spPr bwMode="auto">
          <a:xfrm>
            <a:off x="4888403" y="455061"/>
            <a:ext cx="948194" cy="929041"/>
          </a:xfrm>
          <a:prstGeom prst="rect">
            <a:avLst/>
          </a:prstGeom>
          <a:noFill/>
        </p:spPr>
      </p:pic>
    </p:spTree>
    <p:extLst>
      <p:ext uri="{BB962C8B-B14F-4D97-AF65-F5344CB8AC3E}">
        <p14:creationId xmlns:p14="http://schemas.microsoft.com/office/powerpoint/2010/main" val="25396642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139037"/>
            <a:ext cx="7418962" cy="369332"/>
          </a:xfrm>
          <a:prstGeom prst="rect">
            <a:avLst/>
          </a:prstGeom>
        </p:spPr>
        <p:txBody>
          <a:bodyPr wrap="square">
            <a:spAutoFit/>
          </a:bodyPr>
          <a:lstStyle/>
          <a:p>
            <a:r>
              <a:rPr lang="fr-FR" b="1" dirty="0">
                <a:solidFill>
                  <a:srgbClr val="002060"/>
                </a:solidFill>
                <a:latin typeface="Calibri" panose="020F0502020204030204" pitchFamily="34" charset="0"/>
              </a:rPr>
              <a:t>Présentation du club, de l’équipe dirigeante, de l’équipe pédagogique</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2"/>
          <a:stretch>
            <a:fillRect/>
          </a:stretch>
        </p:blipFill>
        <p:spPr>
          <a:xfrm>
            <a:off x="8105135" y="72522"/>
            <a:ext cx="1038865" cy="381142"/>
          </a:xfrm>
          <a:prstGeom prst="rect">
            <a:avLst/>
          </a:prstGeom>
        </p:spPr>
      </p:pic>
      <p:sp>
        <p:nvSpPr>
          <p:cNvPr id="49" name="Rectangle 48"/>
          <p:cNvSpPr/>
          <p:nvPr/>
        </p:nvSpPr>
        <p:spPr>
          <a:xfrm>
            <a:off x="4212290" y="4923816"/>
            <a:ext cx="183717" cy="22697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à coins arrondis 4"/>
          <p:cNvSpPr/>
          <p:nvPr/>
        </p:nvSpPr>
        <p:spPr>
          <a:xfrm>
            <a:off x="137295" y="807396"/>
            <a:ext cx="3247932" cy="1717613"/>
          </a:xfrm>
          <a:prstGeom prst="roundRect">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u="sng" dirty="0"/>
              <a:t>Equipe dirigeante:</a:t>
            </a:r>
          </a:p>
          <a:p>
            <a:pPr algn="ctr"/>
            <a:endParaRPr lang="fr-FR" sz="1400" dirty="0"/>
          </a:p>
          <a:p>
            <a:pPr marL="285750" indent="-285750" algn="ctr">
              <a:buFont typeface="Wingdings" panose="05000000000000000000" pitchFamily="2" charset="2"/>
              <a:buChar char="q"/>
            </a:pPr>
            <a:r>
              <a:rPr lang="fr-FR" sz="1400" dirty="0"/>
              <a:t>Président: André LA FONTAINE</a:t>
            </a:r>
          </a:p>
          <a:p>
            <a:pPr marL="285750" indent="-285750" algn="ctr">
              <a:buFont typeface="Wingdings" panose="05000000000000000000" pitchFamily="2" charset="2"/>
              <a:buChar char="q"/>
            </a:pPr>
            <a:r>
              <a:rPr lang="fr-FR" sz="1400" dirty="0"/>
              <a:t>Vice-Président: Laurent GAYRARD</a:t>
            </a:r>
          </a:p>
          <a:p>
            <a:pPr marL="285750" indent="-285750" algn="ctr">
              <a:buFont typeface="Wingdings" panose="05000000000000000000" pitchFamily="2" charset="2"/>
              <a:buChar char="q"/>
            </a:pPr>
            <a:r>
              <a:rPr lang="fr-FR" sz="1400" dirty="0"/>
              <a:t>Référent école de tennis:  Georges POIZAC</a:t>
            </a:r>
          </a:p>
        </p:txBody>
      </p:sp>
      <p:sp>
        <p:nvSpPr>
          <p:cNvPr id="11" name="Rectangle à coins arrondis 10"/>
          <p:cNvSpPr/>
          <p:nvPr/>
        </p:nvSpPr>
        <p:spPr>
          <a:xfrm>
            <a:off x="3547354" y="787941"/>
            <a:ext cx="3320374" cy="4135875"/>
          </a:xfrm>
          <a:prstGeom prst="roundRect">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u="sng" dirty="0"/>
              <a:t>Le Club:</a:t>
            </a:r>
          </a:p>
          <a:p>
            <a:pPr algn="ctr"/>
            <a:endParaRPr lang="fr-FR" sz="1400" dirty="0"/>
          </a:p>
          <a:p>
            <a:pPr marL="285750" indent="-285750" algn="ctr">
              <a:buFont typeface="Wingdings" panose="05000000000000000000" pitchFamily="2" charset="2"/>
              <a:buChar char="q"/>
            </a:pPr>
            <a:r>
              <a:rPr lang="fr-FR" sz="1400" dirty="0"/>
              <a:t>En 2020, 257 licenciés dont 155 jeunes et 102 adultes.</a:t>
            </a:r>
          </a:p>
          <a:p>
            <a:pPr marL="285750" indent="-285750" algn="ctr">
              <a:buFont typeface="Wingdings" panose="05000000000000000000" pitchFamily="2" charset="2"/>
              <a:buChar char="q"/>
            </a:pPr>
            <a:r>
              <a:rPr lang="fr-FR" sz="1400" dirty="0"/>
              <a:t>19 Equipes Jeunes inscrites au Championnat de la Vienne</a:t>
            </a:r>
          </a:p>
          <a:p>
            <a:pPr marL="285750" indent="-285750" algn="ctr">
              <a:buFont typeface="Wingdings" panose="05000000000000000000" pitchFamily="2" charset="2"/>
              <a:buChar char="q"/>
            </a:pPr>
            <a:r>
              <a:rPr lang="fr-FR" sz="1400" dirty="0"/>
              <a:t>12 Equipes Adultes</a:t>
            </a:r>
          </a:p>
          <a:p>
            <a:pPr marL="285750" indent="-285750" algn="ctr">
              <a:buFont typeface="Wingdings" panose="05000000000000000000" pitchFamily="2" charset="2"/>
              <a:buChar char="q"/>
            </a:pPr>
            <a:r>
              <a:rPr lang="fr-FR" sz="1400" dirty="0"/>
              <a:t>1 Section Horaires aménagés(Isaac et Sacré Cœur)</a:t>
            </a:r>
          </a:p>
          <a:p>
            <a:pPr marL="285750" indent="-285750" algn="ctr">
              <a:buFont typeface="Wingdings" panose="05000000000000000000" pitchFamily="2" charset="2"/>
              <a:buChar char="q"/>
            </a:pPr>
            <a:r>
              <a:rPr lang="fr-FR" sz="1400" dirty="0"/>
              <a:t>Tennis à l’école (Sacré Cœur, Paul Eluard)</a:t>
            </a:r>
          </a:p>
          <a:p>
            <a:pPr marL="285750" indent="-285750" algn="ctr">
              <a:buFont typeface="Wingdings" panose="05000000000000000000" pitchFamily="2" charset="2"/>
              <a:buChar char="q"/>
            </a:pPr>
            <a:r>
              <a:rPr lang="fr-FR" sz="1400" dirty="0"/>
              <a:t>De nombreuses animations toute au long de l’année (Père Noël, Wilson, Vaches Familles TMC …..)</a:t>
            </a:r>
          </a:p>
        </p:txBody>
      </p:sp>
      <p:sp>
        <p:nvSpPr>
          <p:cNvPr id="12" name="Rectangle à coins arrondis 11"/>
          <p:cNvSpPr/>
          <p:nvPr/>
        </p:nvSpPr>
        <p:spPr>
          <a:xfrm>
            <a:off x="6984460" y="787941"/>
            <a:ext cx="2104122" cy="4135875"/>
          </a:xfrm>
          <a:prstGeom prst="roundRect">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u="sng" dirty="0"/>
              <a:t>Equipe pédagogique:</a:t>
            </a:r>
          </a:p>
          <a:p>
            <a:pPr algn="ctr"/>
            <a:endParaRPr lang="fr-FR" sz="1400" dirty="0"/>
          </a:p>
          <a:p>
            <a:pPr marL="285750" indent="-285750" algn="ctr">
              <a:buFont typeface="Wingdings" panose="05000000000000000000" pitchFamily="2" charset="2"/>
              <a:buChar char="q"/>
            </a:pPr>
            <a:r>
              <a:rPr lang="fr-FR" sz="1400" dirty="0"/>
              <a:t>Responsable sportif: Samuel PRADEAU</a:t>
            </a:r>
          </a:p>
          <a:p>
            <a:pPr marL="285750" indent="-285750" algn="ctr">
              <a:buFont typeface="Wingdings" panose="05000000000000000000" pitchFamily="2" charset="2"/>
              <a:buChar char="q"/>
            </a:pPr>
            <a:r>
              <a:rPr lang="fr-FR" sz="1400" dirty="0"/>
              <a:t>Enseignants: Georges POIZAC, Théo PAREDES, SANSANNO Tristan, Alex NIVAULT, Mathis EPEE </a:t>
            </a:r>
          </a:p>
          <a:p>
            <a:pPr marL="285750" indent="-285750" algn="ctr">
              <a:buFont typeface="Wingdings" panose="05000000000000000000" pitchFamily="2" charset="2"/>
              <a:buChar char="q"/>
            </a:pPr>
            <a:r>
              <a:rPr lang="fr-FR" sz="1400" dirty="0"/>
              <a:t>Préparateur Physique: Alex NIVAULT</a:t>
            </a:r>
          </a:p>
          <a:p>
            <a:pPr marL="285750" indent="-285750" algn="ctr">
              <a:buFont typeface="Wingdings" panose="05000000000000000000" pitchFamily="2" charset="2"/>
              <a:buChar char="q"/>
            </a:pPr>
            <a:r>
              <a:rPr lang="fr-FR" sz="1400" dirty="0"/>
              <a:t>Service Civique: Arthur BERNABE</a:t>
            </a:r>
          </a:p>
        </p:txBody>
      </p:sp>
      <p:pic>
        <p:nvPicPr>
          <p:cNvPr id="7" name="Image 6"/>
          <p:cNvPicPr>
            <a:picLocks noChangeAspect="1"/>
          </p:cNvPicPr>
          <p:nvPr/>
        </p:nvPicPr>
        <p:blipFill>
          <a:blip r:embed="rId3"/>
          <a:stretch>
            <a:fillRect/>
          </a:stretch>
        </p:blipFill>
        <p:spPr>
          <a:xfrm>
            <a:off x="92247" y="2672417"/>
            <a:ext cx="3372050" cy="2251399"/>
          </a:xfrm>
          <a:prstGeom prst="rect">
            <a:avLst/>
          </a:prstGeom>
        </p:spPr>
      </p:pic>
      <p:pic>
        <p:nvPicPr>
          <p:cNvPr id="9217" name="Picture 1" descr="D:\2021\Divers\Partenaires\Dossier Sponsoring TCVV\Logo TCVV PNG.png"/>
          <p:cNvPicPr>
            <a:picLocks noChangeAspect="1" noChangeArrowheads="1"/>
          </p:cNvPicPr>
          <p:nvPr/>
        </p:nvPicPr>
        <p:blipFill>
          <a:blip r:embed="rId4"/>
          <a:srcRect/>
          <a:stretch>
            <a:fillRect/>
          </a:stretch>
        </p:blipFill>
        <p:spPr bwMode="auto">
          <a:xfrm>
            <a:off x="7374193" y="0"/>
            <a:ext cx="730941" cy="508369"/>
          </a:xfrm>
          <a:prstGeom prst="rect">
            <a:avLst/>
          </a:prstGeom>
          <a:noFill/>
        </p:spPr>
      </p:pic>
    </p:spTree>
    <p:extLst>
      <p:ext uri="{BB962C8B-B14F-4D97-AF65-F5344CB8AC3E}">
        <p14:creationId xmlns:p14="http://schemas.microsoft.com/office/powerpoint/2010/main" val="11981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139037"/>
            <a:ext cx="7418962" cy="369332"/>
          </a:xfrm>
          <a:prstGeom prst="rect">
            <a:avLst/>
          </a:prstGeom>
        </p:spPr>
        <p:txBody>
          <a:bodyPr wrap="square">
            <a:spAutoFit/>
          </a:bodyPr>
          <a:lstStyle/>
          <a:p>
            <a:r>
              <a:rPr lang="fr-FR" b="1" dirty="0">
                <a:solidFill>
                  <a:srgbClr val="002060"/>
                </a:solidFill>
                <a:latin typeface="Calibri" panose="020F0502020204030204" pitchFamily="34" charset="0"/>
              </a:rPr>
              <a:t>Objectifs généraux de la Galaxie Tennis</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2"/>
          <a:stretch>
            <a:fillRect/>
          </a:stretch>
        </p:blipFill>
        <p:spPr>
          <a:xfrm>
            <a:off x="8105135" y="72522"/>
            <a:ext cx="1038865" cy="381142"/>
          </a:xfrm>
          <a:prstGeom prst="rect">
            <a:avLst/>
          </a:prstGeom>
        </p:spPr>
      </p:pic>
      <p:sp>
        <p:nvSpPr>
          <p:cNvPr id="49" name="Rectangle 48"/>
          <p:cNvSpPr/>
          <p:nvPr/>
        </p:nvSpPr>
        <p:spPr>
          <a:xfrm>
            <a:off x="4212290" y="4923816"/>
            <a:ext cx="183717" cy="22697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8" y="980996"/>
            <a:ext cx="4590604" cy="3478817"/>
          </a:xfrm>
          <a:prstGeom prst="rect">
            <a:avLst/>
          </a:prstGeom>
        </p:spPr>
      </p:pic>
      <p:pic>
        <p:nvPicPr>
          <p:cNvPr id="27" name="Imag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328" y="2762120"/>
            <a:ext cx="4486131" cy="1697693"/>
          </a:xfrm>
          <a:prstGeom prst="rect">
            <a:avLst/>
          </a:prstGeom>
        </p:spPr>
      </p:pic>
      <p:pic>
        <p:nvPicPr>
          <p:cNvPr id="28" name="Imag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609" y="970832"/>
            <a:ext cx="4439850" cy="1838375"/>
          </a:xfrm>
          <a:prstGeom prst="rect">
            <a:avLst/>
          </a:prstGeom>
        </p:spPr>
      </p:pic>
      <p:pic>
        <p:nvPicPr>
          <p:cNvPr id="12" name="Picture 1" descr="D:\2021\Divers\Partenaires\Dossier Sponsoring TCVV\Logo TCVV PNG.png"/>
          <p:cNvPicPr>
            <a:picLocks noChangeAspect="1" noChangeArrowheads="1"/>
          </p:cNvPicPr>
          <p:nvPr/>
        </p:nvPicPr>
        <p:blipFill>
          <a:blip r:embed="rId6"/>
          <a:srcRect/>
          <a:stretch>
            <a:fillRect/>
          </a:stretch>
        </p:blipFill>
        <p:spPr bwMode="auto">
          <a:xfrm>
            <a:off x="7153829" y="8624"/>
            <a:ext cx="730941" cy="508369"/>
          </a:xfrm>
          <a:prstGeom prst="rect">
            <a:avLst/>
          </a:prstGeom>
          <a:noFill/>
        </p:spPr>
      </p:pic>
    </p:spTree>
    <p:extLst>
      <p:ext uri="{BB962C8B-B14F-4D97-AF65-F5344CB8AC3E}">
        <p14:creationId xmlns:p14="http://schemas.microsoft.com/office/powerpoint/2010/main" val="2137603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139037"/>
            <a:ext cx="7418962" cy="369332"/>
          </a:xfrm>
          <a:prstGeom prst="rect">
            <a:avLst/>
          </a:prstGeom>
        </p:spPr>
        <p:txBody>
          <a:bodyPr wrap="square">
            <a:spAutoFit/>
          </a:bodyPr>
          <a:lstStyle/>
          <a:p>
            <a:r>
              <a:rPr lang="fr-FR" b="1" dirty="0">
                <a:solidFill>
                  <a:srgbClr val="002060"/>
                </a:solidFill>
                <a:latin typeface="Calibri" panose="020F0502020204030204" pitchFamily="34" charset="0"/>
              </a:rPr>
              <a:t>Les différents formats de jeu (couleurs, balles, espace de jeu…)</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2"/>
          <a:stretch>
            <a:fillRect/>
          </a:stretch>
        </p:blipFill>
        <p:spPr>
          <a:xfrm>
            <a:off x="8105135" y="72522"/>
            <a:ext cx="1038865" cy="381142"/>
          </a:xfrm>
          <a:prstGeom prst="rect">
            <a:avLst/>
          </a:prstGeom>
        </p:spPr>
      </p:pic>
      <p:sp>
        <p:nvSpPr>
          <p:cNvPr id="49" name="Rectangle 48"/>
          <p:cNvSpPr/>
          <p:nvPr/>
        </p:nvSpPr>
        <p:spPr>
          <a:xfrm>
            <a:off x="4212290" y="4923816"/>
            <a:ext cx="183717" cy="22697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9" y="580324"/>
            <a:ext cx="9007362" cy="4563160"/>
          </a:xfrm>
          <a:prstGeom prst="rect">
            <a:avLst/>
          </a:prstGeom>
          <a:ln w="38100">
            <a:solidFill>
              <a:srgbClr val="C85A19"/>
            </a:solidFill>
          </a:ln>
        </p:spPr>
      </p:pic>
      <p:pic>
        <p:nvPicPr>
          <p:cNvPr id="8" name="Image 7"/>
          <p:cNvPicPr>
            <a:picLocks noChangeAspect="1"/>
          </p:cNvPicPr>
          <p:nvPr/>
        </p:nvPicPr>
        <p:blipFill>
          <a:blip r:embed="rId4"/>
          <a:stretch>
            <a:fillRect/>
          </a:stretch>
        </p:blipFill>
        <p:spPr>
          <a:xfrm>
            <a:off x="5640524" y="3418815"/>
            <a:ext cx="371170" cy="371170"/>
          </a:xfrm>
          <a:prstGeom prst="rect">
            <a:avLst/>
          </a:prstGeom>
        </p:spPr>
      </p:pic>
      <p:pic>
        <p:nvPicPr>
          <p:cNvPr id="9" name="Image 8"/>
          <p:cNvPicPr>
            <a:picLocks noChangeAspect="1"/>
          </p:cNvPicPr>
          <p:nvPr/>
        </p:nvPicPr>
        <p:blipFill>
          <a:blip r:embed="rId5"/>
          <a:stretch>
            <a:fillRect/>
          </a:stretch>
        </p:blipFill>
        <p:spPr>
          <a:xfrm>
            <a:off x="5640524" y="4060080"/>
            <a:ext cx="303078" cy="303078"/>
          </a:xfrm>
          <a:prstGeom prst="rect">
            <a:avLst/>
          </a:prstGeom>
        </p:spPr>
      </p:pic>
      <p:pic>
        <p:nvPicPr>
          <p:cNvPr id="11" name="Image 10"/>
          <p:cNvPicPr>
            <a:picLocks noChangeAspect="1"/>
          </p:cNvPicPr>
          <p:nvPr/>
        </p:nvPicPr>
        <p:blipFill>
          <a:blip r:embed="rId6"/>
          <a:stretch>
            <a:fillRect/>
          </a:stretch>
        </p:blipFill>
        <p:spPr>
          <a:xfrm>
            <a:off x="5629782" y="4590385"/>
            <a:ext cx="381912" cy="415662"/>
          </a:xfrm>
          <a:prstGeom prst="rect">
            <a:avLst/>
          </a:prstGeom>
        </p:spPr>
      </p:pic>
      <p:pic>
        <p:nvPicPr>
          <p:cNvPr id="12" name="Image 11"/>
          <p:cNvPicPr>
            <a:picLocks noChangeAspect="1"/>
          </p:cNvPicPr>
          <p:nvPr/>
        </p:nvPicPr>
        <p:blipFill>
          <a:blip r:embed="rId7"/>
          <a:stretch>
            <a:fillRect/>
          </a:stretch>
        </p:blipFill>
        <p:spPr>
          <a:xfrm>
            <a:off x="5562703" y="2733471"/>
            <a:ext cx="448991" cy="448991"/>
          </a:xfrm>
          <a:prstGeom prst="rect">
            <a:avLst/>
          </a:prstGeom>
        </p:spPr>
      </p:pic>
      <p:pic>
        <p:nvPicPr>
          <p:cNvPr id="15" name="Picture 1" descr="D:\2021\Divers\Partenaires\Dossier Sponsoring TCVV\Logo TCVV PNG.png"/>
          <p:cNvPicPr>
            <a:picLocks noChangeAspect="1" noChangeArrowheads="1"/>
          </p:cNvPicPr>
          <p:nvPr/>
        </p:nvPicPr>
        <p:blipFill>
          <a:blip r:embed="rId8"/>
          <a:srcRect/>
          <a:stretch>
            <a:fillRect/>
          </a:stretch>
        </p:blipFill>
        <p:spPr bwMode="auto">
          <a:xfrm>
            <a:off x="7153828" y="0"/>
            <a:ext cx="951307" cy="580324"/>
          </a:xfrm>
          <a:prstGeom prst="rect">
            <a:avLst/>
          </a:prstGeom>
          <a:noFill/>
        </p:spPr>
      </p:pic>
    </p:spTree>
    <p:extLst>
      <p:ext uri="{BB962C8B-B14F-4D97-AF65-F5344CB8AC3E}">
        <p14:creationId xmlns:p14="http://schemas.microsoft.com/office/powerpoint/2010/main" val="19540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139037"/>
            <a:ext cx="7418962" cy="369332"/>
          </a:xfrm>
          <a:prstGeom prst="rect">
            <a:avLst/>
          </a:prstGeom>
        </p:spPr>
        <p:txBody>
          <a:bodyPr wrap="square">
            <a:spAutoFit/>
          </a:bodyPr>
          <a:lstStyle/>
          <a:p>
            <a:r>
              <a:rPr lang="fr-FR" b="1" dirty="0">
                <a:solidFill>
                  <a:srgbClr val="002060"/>
                </a:solidFill>
                <a:latin typeface="Calibri" panose="020F0502020204030204" pitchFamily="34" charset="0"/>
              </a:rPr>
              <a:t>Les différents niveaux et les journées Jeu et Matchs</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2"/>
          <a:stretch>
            <a:fillRect/>
          </a:stretch>
        </p:blipFill>
        <p:spPr>
          <a:xfrm>
            <a:off x="8105135" y="72522"/>
            <a:ext cx="1038865" cy="381142"/>
          </a:xfrm>
          <a:prstGeom prst="rect">
            <a:avLst/>
          </a:prstGeom>
        </p:spPr>
      </p:pic>
      <p:sp>
        <p:nvSpPr>
          <p:cNvPr id="49" name="Rectangle 48"/>
          <p:cNvSpPr/>
          <p:nvPr/>
        </p:nvSpPr>
        <p:spPr>
          <a:xfrm>
            <a:off x="4212290" y="4923816"/>
            <a:ext cx="183717" cy="22697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37" y="644063"/>
            <a:ext cx="4259370" cy="3559610"/>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6850" y="644063"/>
            <a:ext cx="4641732" cy="3559610"/>
          </a:xfrm>
          <a:prstGeom prst="rect">
            <a:avLst/>
          </a:prstGeom>
        </p:spPr>
      </p:pic>
      <p:sp>
        <p:nvSpPr>
          <p:cNvPr id="8" name="Rectangle avec flèche vers le haut 7"/>
          <p:cNvSpPr/>
          <p:nvPr/>
        </p:nvSpPr>
        <p:spPr>
          <a:xfrm>
            <a:off x="137294" y="4299627"/>
            <a:ext cx="8951288" cy="729574"/>
          </a:xfrm>
          <a:prstGeom prst="upArrowCallout">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Organisation de séances d’évaluation par l’enseignant sous forme de matchs adaptés pour évaluer les compétences acquises par l’enfant pour éventuellement passer au niveau supérieur</a:t>
            </a:r>
          </a:p>
        </p:txBody>
      </p:sp>
      <p:pic>
        <p:nvPicPr>
          <p:cNvPr id="12" name="Picture 1" descr="D:\2021\Divers\Partenaires\Dossier Sponsoring TCVV\Logo TCVV PNG.png"/>
          <p:cNvPicPr>
            <a:picLocks noChangeAspect="1" noChangeArrowheads="1"/>
          </p:cNvPicPr>
          <p:nvPr/>
        </p:nvPicPr>
        <p:blipFill>
          <a:blip r:embed="rId5"/>
          <a:srcRect/>
          <a:stretch>
            <a:fillRect/>
          </a:stretch>
        </p:blipFill>
        <p:spPr bwMode="auto">
          <a:xfrm>
            <a:off x="7153829" y="8624"/>
            <a:ext cx="730941" cy="508369"/>
          </a:xfrm>
          <a:prstGeom prst="rect">
            <a:avLst/>
          </a:prstGeom>
          <a:noFill/>
        </p:spPr>
      </p:pic>
    </p:spTree>
    <p:extLst>
      <p:ext uri="{BB962C8B-B14F-4D97-AF65-F5344CB8AC3E}">
        <p14:creationId xmlns:p14="http://schemas.microsoft.com/office/powerpoint/2010/main" val="4249461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à coins arrondis 14"/>
          <p:cNvSpPr/>
          <p:nvPr/>
        </p:nvSpPr>
        <p:spPr>
          <a:xfrm>
            <a:off x="3487463" y="2211940"/>
            <a:ext cx="769343" cy="376653"/>
          </a:xfrm>
          <a:prstGeom prst="round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ORANGE</a:t>
            </a:r>
          </a:p>
        </p:txBody>
      </p:sp>
      <p:sp>
        <p:nvSpPr>
          <p:cNvPr id="19" name="Rectangle à coins arrondis 18"/>
          <p:cNvSpPr/>
          <p:nvPr/>
        </p:nvSpPr>
        <p:spPr>
          <a:xfrm>
            <a:off x="2689483" y="3039981"/>
            <a:ext cx="698906" cy="340235"/>
          </a:xfrm>
          <a:prstGeom prst="round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ROUGE</a:t>
            </a:r>
          </a:p>
        </p:txBody>
      </p:sp>
      <p:sp>
        <p:nvSpPr>
          <p:cNvPr id="20" name="Rectangle à coins arrondis 19"/>
          <p:cNvSpPr/>
          <p:nvPr/>
        </p:nvSpPr>
        <p:spPr>
          <a:xfrm>
            <a:off x="2026985" y="3836049"/>
            <a:ext cx="662498" cy="352660"/>
          </a:xfrm>
          <a:prstGeom prst="roundRect">
            <a:avLst/>
          </a:prstGeom>
          <a:solidFill>
            <a:srgbClr val="9933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VIOLET</a:t>
            </a:r>
          </a:p>
        </p:txBody>
      </p:sp>
      <p:sp>
        <p:nvSpPr>
          <p:cNvPr id="21" name="Rectangle à coins arrondis 20"/>
          <p:cNvSpPr/>
          <p:nvPr/>
        </p:nvSpPr>
        <p:spPr>
          <a:xfrm>
            <a:off x="1298650" y="4629201"/>
            <a:ext cx="696404" cy="31979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fr-FR" sz="825" b="1" dirty="0">
                <a:solidFill>
                  <a:prstClr val="black"/>
                </a:solidFill>
                <a:latin typeface="Arial" panose="020B0604020202020204" pitchFamily="34" charset="0"/>
                <a:cs typeface="Arial" panose="020B0604020202020204" pitchFamily="34" charset="0"/>
              </a:rPr>
              <a:t>BLANC</a:t>
            </a:r>
          </a:p>
        </p:txBody>
      </p:sp>
      <p:sp>
        <p:nvSpPr>
          <p:cNvPr id="22" name="Virage 21"/>
          <p:cNvSpPr/>
          <p:nvPr/>
        </p:nvSpPr>
        <p:spPr>
          <a:xfrm>
            <a:off x="2276691" y="3152353"/>
            <a:ext cx="354497" cy="331415"/>
          </a:xfrm>
          <a:prstGeom prst="bentArrow">
            <a:avLst>
              <a:gd name="adj1" fmla="val 28868"/>
              <a:gd name="adj2" fmla="val 25000"/>
              <a:gd name="adj3" fmla="val 25000"/>
              <a:gd name="adj4" fmla="val 43750"/>
            </a:avLst>
          </a:prstGeom>
          <a:solidFill>
            <a:srgbClr val="FF0000"/>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prstClr val="black"/>
              </a:solidFill>
              <a:latin typeface="Arial" panose="020B0604020202020204" pitchFamily="34" charset="0"/>
              <a:cs typeface="Arial" panose="020B0604020202020204" pitchFamily="34" charset="0"/>
            </a:endParaRPr>
          </a:p>
        </p:txBody>
      </p:sp>
      <p:sp>
        <p:nvSpPr>
          <p:cNvPr id="23" name="Virage 22"/>
          <p:cNvSpPr/>
          <p:nvPr/>
        </p:nvSpPr>
        <p:spPr>
          <a:xfrm>
            <a:off x="3042734" y="2403727"/>
            <a:ext cx="345655" cy="314423"/>
          </a:xfrm>
          <a:prstGeom prst="bentArrow">
            <a:avLst>
              <a:gd name="adj1" fmla="val 28868"/>
              <a:gd name="adj2" fmla="val 25000"/>
              <a:gd name="adj3" fmla="val 25000"/>
              <a:gd name="adj4" fmla="val 43750"/>
            </a:avLst>
          </a:prstGeom>
          <a:solidFill>
            <a:srgbClr val="ED7D31"/>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prstClr val="black"/>
              </a:solidFill>
            </a:endParaRPr>
          </a:p>
        </p:txBody>
      </p:sp>
      <p:sp>
        <p:nvSpPr>
          <p:cNvPr id="24" name="Virage 23"/>
          <p:cNvSpPr/>
          <p:nvPr/>
        </p:nvSpPr>
        <p:spPr>
          <a:xfrm>
            <a:off x="1589451" y="3918494"/>
            <a:ext cx="379238" cy="329880"/>
          </a:xfrm>
          <a:prstGeom prst="bentArrow">
            <a:avLst>
              <a:gd name="adj1" fmla="val 28868"/>
              <a:gd name="adj2" fmla="val 25000"/>
              <a:gd name="adj3" fmla="val 25000"/>
              <a:gd name="adj4" fmla="val 43750"/>
            </a:avLst>
          </a:prstGeom>
          <a:solidFill>
            <a:srgbClr val="9933FF"/>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prstClr val="black"/>
              </a:solidFill>
            </a:endParaRPr>
          </a:p>
        </p:txBody>
      </p:sp>
      <p:sp>
        <p:nvSpPr>
          <p:cNvPr id="2" name="Rectangle 1"/>
          <p:cNvSpPr/>
          <p:nvPr/>
        </p:nvSpPr>
        <p:spPr>
          <a:xfrm>
            <a:off x="1165521" y="4345646"/>
            <a:ext cx="1014068" cy="190501"/>
          </a:xfrm>
          <a:prstGeom prst="rect">
            <a:avLst/>
          </a:prstGeom>
          <a:noFill/>
        </p:spPr>
        <p:txBody>
          <a:bodyPr wrap="square" lIns="68580" tIns="34290" rIns="68580" bIns="34290">
            <a:spAutoFit/>
          </a:bodyPr>
          <a:lstStyle/>
          <a:p>
            <a:pPr algn="ctr">
              <a:defRPr/>
            </a:pPr>
            <a:r>
              <a:rPr lang="fr-FR" sz="788" dirty="0">
                <a:ln w="0"/>
                <a:solidFill>
                  <a:prstClr val="black"/>
                </a:solidFill>
                <a:effectLst>
                  <a:outerShdw blurRad="38100" dist="19050" dir="2700000" algn="tl" rotWithShape="0">
                    <a:prstClr val="black">
                      <a:alpha val="40000"/>
                    </a:prstClr>
                  </a:outerShdw>
                </a:effectLst>
              </a:rPr>
              <a:t>8 victoires en blanc</a:t>
            </a:r>
          </a:p>
        </p:txBody>
      </p:sp>
      <p:sp>
        <p:nvSpPr>
          <p:cNvPr id="25" name="Rectangle 24"/>
          <p:cNvSpPr/>
          <p:nvPr/>
        </p:nvSpPr>
        <p:spPr>
          <a:xfrm>
            <a:off x="1893042" y="3629167"/>
            <a:ext cx="930383" cy="190501"/>
          </a:xfrm>
          <a:prstGeom prst="rect">
            <a:avLst/>
          </a:prstGeom>
          <a:noFill/>
        </p:spPr>
        <p:txBody>
          <a:bodyPr wrap="none" lIns="68580" tIns="34290" rIns="68580" bIns="34290">
            <a:spAutoFit/>
          </a:bodyPr>
          <a:lstStyle/>
          <a:p>
            <a:pPr algn="ctr">
              <a:defRPr/>
            </a:pPr>
            <a:r>
              <a:rPr lang="fr-FR" sz="788" dirty="0">
                <a:ln w="0"/>
                <a:solidFill>
                  <a:prstClr val="black"/>
                </a:solidFill>
                <a:effectLst>
                  <a:outerShdw blurRad="38100" dist="19050" dir="2700000" algn="tl" rotWithShape="0">
                    <a:prstClr val="black">
                      <a:alpha val="40000"/>
                    </a:prstClr>
                  </a:outerShdw>
                </a:effectLst>
              </a:rPr>
              <a:t>8 victoires en violet</a:t>
            </a:r>
          </a:p>
        </p:txBody>
      </p:sp>
      <p:sp>
        <p:nvSpPr>
          <p:cNvPr id="26" name="Rectangle 25"/>
          <p:cNvSpPr/>
          <p:nvPr/>
        </p:nvSpPr>
        <p:spPr>
          <a:xfrm>
            <a:off x="2584155" y="2805339"/>
            <a:ext cx="943207" cy="190501"/>
          </a:xfrm>
          <a:prstGeom prst="rect">
            <a:avLst/>
          </a:prstGeom>
          <a:noFill/>
        </p:spPr>
        <p:txBody>
          <a:bodyPr wrap="none" lIns="68580" tIns="34290" rIns="68580" bIns="34290">
            <a:spAutoFit/>
          </a:bodyPr>
          <a:lstStyle/>
          <a:p>
            <a:pPr algn="ctr">
              <a:defRPr/>
            </a:pPr>
            <a:r>
              <a:rPr lang="fr-FR" sz="788" dirty="0">
                <a:ln w="0"/>
                <a:solidFill>
                  <a:prstClr val="black"/>
                </a:solidFill>
                <a:effectLst>
                  <a:outerShdw blurRad="38100" dist="19050" dir="2700000" algn="tl" rotWithShape="0">
                    <a:prstClr val="black">
                      <a:alpha val="40000"/>
                    </a:prstClr>
                  </a:outerShdw>
                </a:effectLst>
              </a:rPr>
              <a:t>8 victoires en rouge</a:t>
            </a:r>
          </a:p>
        </p:txBody>
      </p:sp>
      <p:cxnSp>
        <p:nvCxnSpPr>
          <p:cNvPr id="6" name="Connecteur droit 5"/>
          <p:cNvCxnSpPr/>
          <p:nvPr/>
        </p:nvCxnSpPr>
        <p:spPr>
          <a:xfrm>
            <a:off x="4572225" y="1621132"/>
            <a:ext cx="0" cy="3477899"/>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à coins arrondis 28"/>
          <p:cNvSpPr/>
          <p:nvPr/>
        </p:nvSpPr>
        <p:spPr>
          <a:xfrm>
            <a:off x="5668423" y="4536147"/>
            <a:ext cx="776532" cy="401478"/>
          </a:xfrm>
          <a:prstGeom prst="round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ROUGE</a:t>
            </a:r>
          </a:p>
        </p:txBody>
      </p:sp>
      <p:sp>
        <p:nvSpPr>
          <p:cNvPr id="30" name="Rectangle à coins arrondis 29"/>
          <p:cNvSpPr/>
          <p:nvPr/>
        </p:nvSpPr>
        <p:spPr>
          <a:xfrm>
            <a:off x="7411900" y="2211940"/>
            <a:ext cx="795150" cy="370941"/>
          </a:xfrm>
          <a:prstGeom prst="roundRect">
            <a:avLst/>
          </a:prstGeom>
          <a:solidFill>
            <a:srgbClr val="00B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VERT</a:t>
            </a:r>
          </a:p>
        </p:txBody>
      </p:sp>
      <p:sp>
        <p:nvSpPr>
          <p:cNvPr id="31" name="Rectangle 30"/>
          <p:cNvSpPr/>
          <p:nvPr/>
        </p:nvSpPr>
        <p:spPr>
          <a:xfrm>
            <a:off x="5189230" y="4302965"/>
            <a:ext cx="1851461" cy="190501"/>
          </a:xfrm>
          <a:prstGeom prst="rect">
            <a:avLst/>
          </a:prstGeom>
          <a:noFill/>
        </p:spPr>
        <p:txBody>
          <a:bodyPr wrap="square" lIns="68580" tIns="34290" rIns="68580" bIns="34290">
            <a:spAutoFit/>
          </a:bodyPr>
          <a:lstStyle/>
          <a:p>
            <a:pPr algn="ctr">
              <a:defRPr/>
            </a:pPr>
            <a:r>
              <a:rPr lang="fr-FR" sz="788" dirty="0">
                <a:ln w="0"/>
                <a:solidFill>
                  <a:prstClr val="black"/>
                </a:solidFill>
                <a:effectLst>
                  <a:outerShdw blurRad="38100" dist="19050" dir="2700000" algn="tl" rotWithShape="0">
                    <a:prstClr val="black">
                      <a:alpha val="40000"/>
                    </a:prstClr>
                  </a:outerShdw>
                </a:effectLst>
              </a:rPr>
              <a:t>8 Victoires  contre des rouge</a:t>
            </a:r>
          </a:p>
        </p:txBody>
      </p:sp>
      <p:sp>
        <p:nvSpPr>
          <p:cNvPr id="32" name="Rectangle à coins arrondis 31"/>
          <p:cNvSpPr/>
          <p:nvPr/>
        </p:nvSpPr>
        <p:spPr>
          <a:xfrm>
            <a:off x="6701891" y="3152353"/>
            <a:ext cx="756940" cy="353717"/>
          </a:xfrm>
          <a:prstGeom prst="round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ORANGE</a:t>
            </a:r>
          </a:p>
        </p:txBody>
      </p:sp>
      <p:sp>
        <p:nvSpPr>
          <p:cNvPr id="33" name="Rectangle à coins arrondis 32"/>
          <p:cNvSpPr/>
          <p:nvPr/>
        </p:nvSpPr>
        <p:spPr>
          <a:xfrm>
            <a:off x="5150149" y="3139924"/>
            <a:ext cx="758533" cy="366147"/>
          </a:xfrm>
          <a:prstGeom prst="round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ROUGE</a:t>
            </a:r>
          </a:p>
        </p:txBody>
      </p:sp>
      <p:sp>
        <p:nvSpPr>
          <p:cNvPr id="36" name="Rectangle 35"/>
          <p:cNvSpPr/>
          <p:nvPr/>
        </p:nvSpPr>
        <p:spPr>
          <a:xfrm>
            <a:off x="4842298" y="2924270"/>
            <a:ext cx="1429895" cy="196208"/>
          </a:xfrm>
          <a:prstGeom prst="rect">
            <a:avLst/>
          </a:prstGeom>
          <a:noFill/>
        </p:spPr>
        <p:txBody>
          <a:bodyPr wrap="square" lIns="68580" tIns="34290" rIns="68580" bIns="34290">
            <a:spAutoFit/>
          </a:bodyPr>
          <a:lstStyle/>
          <a:p>
            <a:pPr algn="ctr">
              <a:defRPr/>
            </a:pPr>
            <a:r>
              <a:rPr lang="fr-FR" sz="825" dirty="0">
                <a:ln w="0"/>
                <a:solidFill>
                  <a:prstClr val="black"/>
                </a:solidFill>
                <a:effectLst>
                  <a:outerShdw blurRad="38100" dist="19050" dir="2700000" algn="tl" rotWithShape="0">
                    <a:prstClr val="black">
                      <a:alpha val="40000"/>
                    </a:prstClr>
                  </a:outerShdw>
                </a:effectLst>
              </a:rPr>
              <a:t>8 Victoires  contre des Orange</a:t>
            </a:r>
          </a:p>
        </p:txBody>
      </p:sp>
      <p:sp>
        <p:nvSpPr>
          <p:cNvPr id="37" name="Rectangle 36"/>
          <p:cNvSpPr/>
          <p:nvPr/>
        </p:nvSpPr>
        <p:spPr>
          <a:xfrm>
            <a:off x="6436591" y="2913432"/>
            <a:ext cx="1423631" cy="190501"/>
          </a:xfrm>
          <a:prstGeom prst="rect">
            <a:avLst/>
          </a:prstGeom>
          <a:noFill/>
        </p:spPr>
        <p:txBody>
          <a:bodyPr wrap="square" lIns="68580" tIns="34290" rIns="68580" bIns="34290">
            <a:spAutoFit/>
          </a:bodyPr>
          <a:lstStyle/>
          <a:p>
            <a:pPr algn="ctr">
              <a:defRPr/>
            </a:pPr>
            <a:r>
              <a:rPr lang="fr-FR" sz="788" dirty="0">
                <a:ln w="0"/>
                <a:solidFill>
                  <a:prstClr val="black"/>
                </a:solidFill>
                <a:effectLst>
                  <a:outerShdw blurRad="38100" dist="19050" dir="2700000" algn="tl" rotWithShape="0">
                    <a:prstClr val="black">
                      <a:alpha val="40000"/>
                    </a:prstClr>
                  </a:outerShdw>
                </a:effectLst>
              </a:rPr>
              <a:t>8 Victoires  contre des Orange</a:t>
            </a:r>
          </a:p>
        </p:txBody>
      </p:sp>
      <p:sp>
        <p:nvSpPr>
          <p:cNvPr id="41" name="Rectangle à coins arrondis 40"/>
          <p:cNvSpPr/>
          <p:nvPr/>
        </p:nvSpPr>
        <p:spPr>
          <a:xfrm>
            <a:off x="5741226" y="2211940"/>
            <a:ext cx="795150" cy="370941"/>
          </a:xfrm>
          <a:prstGeom prst="roundRect">
            <a:avLst/>
          </a:prstGeom>
          <a:solidFill>
            <a:srgbClr val="00B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VERT</a:t>
            </a:r>
          </a:p>
        </p:txBody>
      </p:sp>
      <p:cxnSp>
        <p:nvCxnSpPr>
          <p:cNvPr id="8" name="Connecteur droit 7"/>
          <p:cNvCxnSpPr/>
          <p:nvPr/>
        </p:nvCxnSpPr>
        <p:spPr>
          <a:xfrm>
            <a:off x="5250591" y="3660911"/>
            <a:ext cx="2444625"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itre 2"/>
          <p:cNvSpPr txBox="1">
            <a:spLocks/>
          </p:cNvSpPr>
          <p:nvPr/>
        </p:nvSpPr>
        <p:spPr>
          <a:xfrm>
            <a:off x="1350184" y="1475115"/>
            <a:ext cx="2866454" cy="30662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1800" b="1" kern="1200" baseline="0">
                <a:solidFill>
                  <a:srgbClr val="002857"/>
                </a:solidFill>
                <a:latin typeface="Arial"/>
                <a:ea typeface="+mj-ea"/>
                <a:cs typeface="Arial"/>
              </a:defRPr>
            </a:lvl1pPr>
          </a:lstStyle>
          <a:p>
            <a:pPr algn="ctr">
              <a:defRPr/>
            </a:pPr>
            <a:r>
              <a:rPr lang="fr-FR" sz="1350" dirty="0"/>
              <a:t>PLATEAUX </a:t>
            </a:r>
          </a:p>
        </p:txBody>
      </p:sp>
      <p:sp>
        <p:nvSpPr>
          <p:cNvPr id="43" name="Titre 2"/>
          <p:cNvSpPr txBox="1">
            <a:spLocks/>
          </p:cNvSpPr>
          <p:nvPr/>
        </p:nvSpPr>
        <p:spPr>
          <a:xfrm>
            <a:off x="5308487" y="1497001"/>
            <a:ext cx="2866454" cy="30662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1800" b="1" kern="1200" baseline="0">
                <a:solidFill>
                  <a:srgbClr val="002857"/>
                </a:solidFill>
                <a:latin typeface="Arial"/>
                <a:ea typeface="+mj-ea"/>
                <a:cs typeface="Arial"/>
              </a:defRPr>
            </a:lvl1pPr>
          </a:lstStyle>
          <a:p>
            <a:pPr>
              <a:defRPr/>
            </a:pPr>
            <a:r>
              <a:rPr lang="fr-FR" sz="1350" dirty="0"/>
              <a:t>COMPETITION HOMOLOGUEE </a:t>
            </a:r>
          </a:p>
        </p:txBody>
      </p:sp>
      <p:sp>
        <p:nvSpPr>
          <p:cNvPr id="44" name="Rectangle à coins arrondis 43"/>
          <p:cNvSpPr/>
          <p:nvPr/>
        </p:nvSpPr>
        <p:spPr>
          <a:xfrm>
            <a:off x="4932636" y="1775731"/>
            <a:ext cx="3336179" cy="368120"/>
          </a:xfrm>
          <a:prstGeom prst="roundRect">
            <a:avLst/>
          </a:prstGeom>
          <a:solidFill>
            <a:srgbClr val="002060"/>
          </a:solidFill>
          <a:ln/>
        </p:spPr>
        <p:style>
          <a:lnRef idx="3">
            <a:schemeClr val="lt1"/>
          </a:lnRef>
          <a:fillRef idx="1">
            <a:schemeClr val="dk1"/>
          </a:fillRef>
          <a:effectRef idx="1">
            <a:schemeClr val="dk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Matchs de compétition libre (ADOC), tournois (AEI) et rencontres par équipes (GS) </a:t>
            </a:r>
          </a:p>
        </p:txBody>
      </p:sp>
      <p:sp>
        <p:nvSpPr>
          <p:cNvPr id="45" name="Rectangle à coins arrondis 44"/>
          <p:cNvSpPr/>
          <p:nvPr/>
        </p:nvSpPr>
        <p:spPr>
          <a:xfrm>
            <a:off x="1165521" y="1788187"/>
            <a:ext cx="3125845" cy="379676"/>
          </a:xfrm>
          <a:prstGeom prst="roundRect">
            <a:avLst/>
          </a:prstGeom>
          <a:solidFill>
            <a:srgbClr val="002060"/>
          </a:solidFill>
          <a:ln/>
        </p:spPr>
        <p:style>
          <a:lnRef idx="3">
            <a:schemeClr val="lt1"/>
          </a:lnRef>
          <a:fillRef idx="1">
            <a:schemeClr val="dk1"/>
          </a:fillRef>
          <a:effectRef idx="1">
            <a:schemeClr val="dk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Plateaux enregistrés dans ADOC.</a:t>
            </a:r>
          </a:p>
        </p:txBody>
      </p:sp>
      <p:sp>
        <p:nvSpPr>
          <p:cNvPr id="46" name="Rectangle à coins arrondis 45"/>
          <p:cNvSpPr/>
          <p:nvPr/>
        </p:nvSpPr>
        <p:spPr>
          <a:xfrm>
            <a:off x="1589450" y="521669"/>
            <a:ext cx="6148314" cy="385117"/>
          </a:xfrm>
          <a:prstGeom prst="roundRect">
            <a:avLst/>
          </a:prstGeom>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fr-FR" sz="1050" b="1" dirty="0">
                <a:solidFill>
                  <a:prstClr val="white"/>
                </a:solidFill>
                <a:latin typeface="Arial" panose="020B0604020202020204" pitchFamily="34" charset="0"/>
                <a:cs typeface="Arial" panose="020B0604020202020204" pitchFamily="34" charset="0"/>
              </a:rPr>
              <a:t>L’enseignant peut changer le niveau dans ADOC après une évaluation des compétences </a:t>
            </a:r>
          </a:p>
        </p:txBody>
      </p:sp>
      <p:sp>
        <p:nvSpPr>
          <p:cNvPr id="47" name="Rectangle à coins arrondis 46"/>
          <p:cNvSpPr/>
          <p:nvPr/>
        </p:nvSpPr>
        <p:spPr>
          <a:xfrm>
            <a:off x="1589451" y="1104780"/>
            <a:ext cx="6148313" cy="378417"/>
          </a:xfrm>
          <a:prstGeom prst="roundRect">
            <a:avLst/>
          </a:prstGeom>
          <a:solidFill>
            <a:srgbClr val="00285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685800">
              <a:defRPr/>
            </a:pPr>
            <a:r>
              <a:rPr lang="fr-FR" sz="1050" b="1" dirty="0">
                <a:solidFill>
                  <a:prstClr val="white"/>
                </a:solidFill>
                <a:latin typeface="Arial" panose="020B0604020202020204" pitchFamily="34" charset="0"/>
                <a:cs typeface="Arial" panose="020B0604020202020204" pitchFamily="34" charset="0"/>
              </a:rPr>
              <a:t>Après 8 victoires dans une couleur, l’enfant passe automatiquement à la couleur supérieure</a:t>
            </a:r>
          </a:p>
        </p:txBody>
      </p:sp>
      <p:sp>
        <p:nvSpPr>
          <p:cNvPr id="4" name="ZoneTexte 3"/>
          <p:cNvSpPr txBox="1"/>
          <p:nvPr/>
        </p:nvSpPr>
        <p:spPr>
          <a:xfrm>
            <a:off x="3130174" y="4498867"/>
            <a:ext cx="1269258"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defTabSz="685800">
              <a:defRPr/>
            </a:pPr>
            <a:r>
              <a:rPr lang="fr-FR" sz="825" b="1" i="1" dirty="0">
                <a:solidFill>
                  <a:prstClr val="black"/>
                </a:solidFill>
              </a:rPr>
              <a:t>Les victoires sur plateau orange ne permettent pas le changement de niveau</a:t>
            </a:r>
          </a:p>
        </p:txBody>
      </p:sp>
      <p:sp>
        <p:nvSpPr>
          <p:cNvPr id="34" name="Virage 33"/>
          <p:cNvSpPr/>
          <p:nvPr/>
        </p:nvSpPr>
        <p:spPr>
          <a:xfrm>
            <a:off x="5243428" y="2362856"/>
            <a:ext cx="325028" cy="301668"/>
          </a:xfrm>
          <a:prstGeom prst="bentArrow">
            <a:avLst>
              <a:gd name="adj1" fmla="val 28868"/>
              <a:gd name="adj2" fmla="val 25000"/>
              <a:gd name="adj3" fmla="val 25000"/>
              <a:gd name="adj4" fmla="val 43750"/>
            </a:avLst>
          </a:prstGeom>
          <a:solidFill>
            <a:srgbClr val="00B050"/>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prstClr val="black"/>
              </a:solidFill>
            </a:endParaRPr>
          </a:p>
        </p:txBody>
      </p:sp>
      <p:sp>
        <p:nvSpPr>
          <p:cNvPr id="48" name="Virage 47"/>
          <p:cNvSpPr/>
          <p:nvPr/>
        </p:nvSpPr>
        <p:spPr>
          <a:xfrm>
            <a:off x="6960662" y="2363944"/>
            <a:ext cx="325028" cy="301668"/>
          </a:xfrm>
          <a:prstGeom prst="bentArrow">
            <a:avLst>
              <a:gd name="adj1" fmla="val 28868"/>
              <a:gd name="adj2" fmla="val 25000"/>
              <a:gd name="adj3" fmla="val 25000"/>
              <a:gd name="adj4" fmla="val 43750"/>
            </a:avLst>
          </a:prstGeom>
          <a:solidFill>
            <a:srgbClr val="00B050"/>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prstClr val="black"/>
              </a:solidFill>
            </a:endParaRPr>
          </a:p>
        </p:txBody>
      </p:sp>
      <p:sp>
        <p:nvSpPr>
          <p:cNvPr id="50" name="Virage 49"/>
          <p:cNvSpPr/>
          <p:nvPr/>
        </p:nvSpPr>
        <p:spPr>
          <a:xfrm>
            <a:off x="6039192" y="3978449"/>
            <a:ext cx="325028" cy="301668"/>
          </a:xfrm>
          <a:prstGeom prst="bentArrow">
            <a:avLst>
              <a:gd name="adj1" fmla="val 28868"/>
              <a:gd name="adj2" fmla="val 25000"/>
              <a:gd name="adj3" fmla="val 25000"/>
              <a:gd name="adj4" fmla="val 43750"/>
            </a:avLst>
          </a:prstGeom>
          <a:solidFill>
            <a:srgbClr val="ED7D31"/>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prstClr val="black"/>
              </a:solidFill>
            </a:endParaRPr>
          </a:p>
        </p:txBody>
      </p:sp>
      <p:sp>
        <p:nvSpPr>
          <p:cNvPr id="51" name="Rectangle à coins arrondis 50"/>
          <p:cNvSpPr/>
          <p:nvPr/>
        </p:nvSpPr>
        <p:spPr>
          <a:xfrm>
            <a:off x="6748822" y="3857206"/>
            <a:ext cx="780387" cy="353717"/>
          </a:xfrm>
          <a:prstGeom prst="round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900" b="1" dirty="0">
                <a:solidFill>
                  <a:prstClr val="white"/>
                </a:solidFill>
                <a:latin typeface="Arial" panose="020B0604020202020204" pitchFamily="34" charset="0"/>
                <a:cs typeface="Arial" panose="020B0604020202020204" pitchFamily="34" charset="0"/>
              </a:rPr>
              <a:t>ORANGE</a:t>
            </a:r>
          </a:p>
        </p:txBody>
      </p:sp>
      <p:sp>
        <p:nvSpPr>
          <p:cNvPr id="5" name="ZoneTexte 4"/>
          <p:cNvSpPr txBox="1"/>
          <p:nvPr/>
        </p:nvSpPr>
        <p:spPr>
          <a:xfrm rot="16200000">
            <a:off x="4440532" y="734903"/>
            <a:ext cx="392415" cy="507831"/>
          </a:xfrm>
          <a:prstGeom prst="rect">
            <a:avLst/>
          </a:prstGeom>
          <a:noFill/>
        </p:spPr>
        <p:txBody>
          <a:bodyPr vert="vert" wrap="square" rtlCol="0" anchor="ctr">
            <a:spAutoFit/>
          </a:bodyPr>
          <a:lstStyle/>
          <a:p>
            <a:pPr defTabSz="685800">
              <a:defRPr/>
            </a:pPr>
            <a:r>
              <a:rPr lang="fr-FR" sz="1350" b="1" dirty="0">
                <a:solidFill>
                  <a:srgbClr val="FF0000"/>
                </a:solidFill>
                <a:latin typeface="Arial Black" panose="020B0A04020102020204" pitchFamily="34" charset="0"/>
              </a:rPr>
              <a:t>ou</a:t>
            </a:r>
          </a:p>
        </p:txBody>
      </p:sp>
      <p:sp>
        <p:nvSpPr>
          <p:cNvPr id="38" name="Rectangle 37"/>
          <p:cNvSpPr/>
          <p:nvPr/>
        </p:nvSpPr>
        <p:spPr>
          <a:xfrm>
            <a:off x="137294" y="181198"/>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39" name="Connecteur droit 38"/>
          <p:cNvCxnSpPr/>
          <p:nvPr/>
        </p:nvCxnSpPr>
        <p:spPr>
          <a:xfrm>
            <a:off x="136637" y="487282"/>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40" name="Image 39"/>
          <p:cNvPicPr>
            <a:picLocks noChangeAspect="1"/>
          </p:cNvPicPr>
          <p:nvPr/>
        </p:nvPicPr>
        <p:blipFill>
          <a:blip r:embed="rId2"/>
          <a:stretch>
            <a:fillRect/>
          </a:stretch>
        </p:blipFill>
        <p:spPr>
          <a:xfrm>
            <a:off x="8105135" y="42811"/>
            <a:ext cx="1038865" cy="381142"/>
          </a:xfrm>
          <a:prstGeom prst="rect">
            <a:avLst/>
          </a:prstGeom>
        </p:spPr>
      </p:pic>
      <p:sp>
        <p:nvSpPr>
          <p:cNvPr id="49" name="Titre 2"/>
          <p:cNvSpPr txBox="1">
            <a:spLocks/>
          </p:cNvSpPr>
          <p:nvPr/>
        </p:nvSpPr>
        <p:spPr>
          <a:xfrm>
            <a:off x="472479" y="159431"/>
            <a:ext cx="5998941" cy="30662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1350" b="1" kern="1200" baseline="0">
                <a:solidFill>
                  <a:srgbClr val="002857"/>
                </a:solidFill>
                <a:latin typeface="Arial"/>
                <a:ea typeface="+mj-ea"/>
                <a:cs typeface="Arial"/>
              </a:defRPr>
            </a:lvl1pPr>
          </a:lstStyle>
          <a:p>
            <a:r>
              <a:rPr lang="fr-FR" sz="1800" dirty="0">
                <a:solidFill>
                  <a:srgbClr val="002060"/>
                </a:solidFill>
                <a:latin typeface="Calibri" panose="020F0502020204030204" pitchFamily="34" charset="0"/>
                <a:ea typeface="+mn-ea"/>
                <a:cs typeface="+mn-cs"/>
              </a:rPr>
              <a:t>Le changement de niveau: 2 possibilités</a:t>
            </a:r>
          </a:p>
        </p:txBody>
      </p:sp>
      <p:pic>
        <p:nvPicPr>
          <p:cNvPr id="53" name="Picture 1" descr="D:\2021\Divers\Partenaires\Dossier Sponsoring TCVV\Logo TCVV PNG.png"/>
          <p:cNvPicPr>
            <a:picLocks noChangeAspect="1" noChangeArrowheads="1"/>
          </p:cNvPicPr>
          <p:nvPr/>
        </p:nvPicPr>
        <p:blipFill>
          <a:blip r:embed="rId3"/>
          <a:srcRect/>
          <a:stretch>
            <a:fillRect/>
          </a:stretch>
        </p:blipFill>
        <p:spPr bwMode="auto">
          <a:xfrm>
            <a:off x="7285690" y="0"/>
            <a:ext cx="730941" cy="508369"/>
          </a:xfrm>
          <a:prstGeom prst="rect">
            <a:avLst/>
          </a:prstGeom>
          <a:noFill/>
        </p:spPr>
      </p:pic>
    </p:spTree>
    <p:extLst>
      <p:ext uri="{BB962C8B-B14F-4D97-AF65-F5344CB8AC3E}">
        <p14:creationId xmlns:p14="http://schemas.microsoft.com/office/powerpoint/2010/main" val="195190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48892"/>
            <a:ext cx="7418962" cy="646331"/>
          </a:xfrm>
          <a:prstGeom prst="rect">
            <a:avLst/>
          </a:prstGeom>
        </p:spPr>
        <p:txBody>
          <a:bodyPr wrap="square">
            <a:spAutoFit/>
          </a:bodyPr>
          <a:lstStyle/>
          <a:p>
            <a:r>
              <a:rPr lang="fr-FR" b="1" dirty="0">
                <a:solidFill>
                  <a:srgbClr val="002060"/>
                </a:solidFill>
                <a:latin typeface="Calibri" panose="020F0502020204030204" pitchFamily="34" charset="0"/>
              </a:rPr>
              <a:t>Les différentes compétitions possibles</a:t>
            </a:r>
          </a:p>
          <a:p>
            <a:r>
              <a:rPr lang="fr-FR" b="1" dirty="0">
                <a:solidFill>
                  <a:srgbClr val="002060"/>
                </a:solidFill>
                <a:latin typeface="Calibri" panose="020F0502020204030204" pitchFamily="34" charset="0"/>
              </a:rPr>
              <a:t>(homologuées ou pas, comment s’inscrire, calendrier, internet…)</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2"/>
          <a:stretch>
            <a:fillRect/>
          </a:stretch>
        </p:blipFill>
        <p:spPr>
          <a:xfrm>
            <a:off x="8105135" y="72522"/>
            <a:ext cx="1038865" cy="381142"/>
          </a:xfrm>
          <a:prstGeom prst="rect">
            <a:avLst/>
          </a:prstGeom>
        </p:spPr>
      </p:pic>
      <p:sp>
        <p:nvSpPr>
          <p:cNvPr id="49" name="Rectangle 48"/>
          <p:cNvSpPr/>
          <p:nvPr/>
        </p:nvSpPr>
        <p:spPr>
          <a:xfrm>
            <a:off x="4212290" y="4923816"/>
            <a:ext cx="183717" cy="22697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6214"/>
            <a:ext cx="6480242" cy="4326377"/>
          </a:xfrm>
          <a:prstGeom prst="rect">
            <a:avLst/>
          </a:prstGeom>
        </p:spPr>
      </p:pic>
      <p:pic>
        <p:nvPicPr>
          <p:cNvPr id="3" name="Image 2">
            <a:extLst>
              <a:ext uri="{FF2B5EF4-FFF2-40B4-BE49-F238E27FC236}">
                <a16:creationId xmlns:a16="http://schemas.microsoft.com/office/drawing/2014/main" id="{E55B483C-F6D2-4F0F-B1AC-DA4F7DB7CE04}"/>
              </a:ext>
            </a:extLst>
          </p:cNvPr>
          <p:cNvPicPr>
            <a:picLocks noChangeAspect="1"/>
          </p:cNvPicPr>
          <p:nvPr/>
        </p:nvPicPr>
        <p:blipFill>
          <a:blip r:embed="rId4"/>
          <a:stretch>
            <a:fillRect/>
          </a:stretch>
        </p:blipFill>
        <p:spPr>
          <a:xfrm>
            <a:off x="6480242" y="597439"/>
            <a:ext cx="2608340" cy="4473537"/>
          </a:xfrm>
          <a:prstGeom prst="rect">
            <a:avLst/>
          </a:prstGeom>
        </p:spPr>
      </p:pic>
      <p:pic>
        <p:nvPicPr>
          <p:cNvPr id="12" name="Picture 1" descr="D:\2021\Divers\Partenaires\Dossier Sponsoring TCVV\Logo TCVV PNG.png"/>
          <p:cNvPicPr>
            <a:picLocks noChangeAspect="1" noChangeArrowheads="1"/>
          </p:cNvPicPr>
          <p:nvPr/>
        </p:nvPicPr>
        <p:blipFill>
          <a:blip r:embed="rId5"/>
          <a:srcRect/>
          <a:stretch>
            <a:fillRect/>
          </a:stretch>
        </p:blipFill>
        <p:spPr bwMode="auto">
          <a:xfrm>
            <a:off x="7153829" y="8624"/>
            <a:ext cx="730941" cy="508369"/>
          </a:xfrm>
          <a:prstGeom prst="rect">
            <a:avLst/>
          </a:prstGeom>
          <a:noFill/>
        </p:spPr>
      </p:pic>
    </p:spTree>
    <p:extLst>
      <p:ext uri="{BB962C8B-B14F-4D97-AF65-F5344CB8AC3E}">
        <p14:creationId xmlns:p14="http://schemas.microsoft.com/office/powerpoint/2010/main" val="4029318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472479" y="130247"/>
            <a:ext cx="5998941" cy="306629"/>
          </a:xfrm>
        </p:spPr>
        <p:txBody>
          <a:bodyPr>
            <a:noAutofit/>
          </a:bodyPr>
          <a:lstStyle/>
          <a:p>
            <a:pPr algn="l"/>
            <a:r>
              <a:rPr lang="fr-FR" sz="1800" b="1" dirty="0">
                <a:solidFill>
                  <a:srgbClr val="002060"/>
                </a:solidFill>
                <a:latin typeface="Calibri" panose="020F0502020204030204" pitchFamily="34" charset="0"/>
                <a:ea typeface="+mn-ea"/>
                <a:cs typeface="+mn-cs"/>
              </a:rPr>
              <a:t>Les Plateaux et la compétition 10 ans et moins</a:t>
            </a:r>
          </a:p>
        </p:txBody>
      </p:sp>
      <p:sp>
        <p:nvSpPr>
          <p:cNvPr id="6" name="Rectangle à coins arrondis 5"/>
          <p:cNvSpPr/>
          <p:nvPr/>
        </p:nvSpPr>
        <p:spPr>
          <a:xfrm>
            <a:off x="6784288" y="3495429"/>
            <a:ext cx="1049274" cy="480900"/>
          </a:xfrm>
          <a:prstGeom prst="round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400" b="1" dirty="0">
                <a:solidFill>
                  <a:prstClr val="white"/>
                </a:solidFill>
                <a:latin typeface="Arial" panose="020B0604020202020204" pitchFamily="34" charset="0"/>
                <a:cs typeface="Arial" panose="020B0604020202020204" pitchFamily="34" charset="0"/>
              </a:rPr>
              <a:t>ORANGE</a:t>
            </a:r>
          </a:p>
        </p:txBody>
      </p:sp>
      <p:sp>
        <p:nvSpPr>
          <p:cNvPr id="7" name="Rectangle à coins arrondis 6"/>
          <p:cNvSpPr/>
          <p:nvPr/>
        </p:nvSpPr>
        <p:spPr>
          <a:xfrm>
            <a:off x="6777986" y="2865239"/>
            <a:ext cx="1049274" cy="480900"/>
          </a:xfrm>
          <a:prstGeom prst="round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400" b="1" dirty="0">
                <a:solidFill>
                  <a:prstClr val="white"/>
                </a:solidFill>
                <a:latin typeface="Arial" panose="020B0604020202020204" pitchFamily="34" charset="0"/>
                <a:cs typeface="Arial" panose="020B0604020202020204" pitchFamily="34" charset="0"/>
              </a:rPr>
              <a:t>ROUGE</a:t>
            </a:r>
          </a:p>
        </p:txBody>
      </p:sp>
      <p:sp>
        <p:nvSpPr>
          <p:cNvPr id="8" name="Rectangle à coins arrondis 7"/>
          <p:cNvSpPr/>
          <p:nvPr/>
        </p:nvSpPr>
        <p:spPr>
          <a:xfrm>
            <a:off x="1261337" y="1508361"/>
            <a:ext cx="1049274" cy="480900"/>
          </a:xfrm>
          <a:prstGeom prst="roundRect">
            <a:avLst/>
          </a:prstGeom>
          <a:solidFill>
            <a:srgbClr val="9933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400" b="1" dirty="0">
                <a:solidFill>
                  <a:prstClr val="white"/>
                </a:solidFill>
                <a:latin typeface="Arial" panose="020B0604020202020204" pitchFamily="34" charset="0"/>
                <a:cs typeface="Arial" panose="020B0604020202020204" pitchFamily="34" charset="0"/>
              </a:rPr>
              <a:t>VIOLET</a:t>
            </a:r>
          </a:p>
        </p:txBody>
      </p:sp>
      <p:sp>
        <p:nvSpPr>
          <p:cNvPr id="9" name="Rectangle à coins arrondis 8"/>
          <p:cNvSpPr/>
          <p:nvPr/>
        </p:nvSpPr>
        <p:spPr>
          <a:xfrm>
            <a:off x="1261338" y="971113"/>
            <a:ext cx="1053355" cy="485313"/>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defTabSz="685800">
              <a:defRPr/>
            </a:pPr>
            <a:r>
              <a:rPr lang="fr-FR" sz="1400" b="1" dirty="0">
                <a:solidFill>
                  <a:prstClr val="black"/>
                </a:solidFill>
                <a:latin typeface="Arial" panose="020B0604020202020204" pitchFamily="34" charset="0"/>
                <a:cs typeface="Arial" panose="020B0604020202020204" pitchFamily="34" charset="0"/>
              </a:rPr>
              <a:t>BLANC</a:t>
            </a:r>
          </a:p>
        </p:txBody>
      </p:sp>
      <p:sp>
        <p:nvSpPr>
          <p:cNvPr id="19" name="Rectangle à coins arrondis 18"/>
          <p:cNvSpPr/>
          <p:nvPr/>
        </p:nvSpPr>
        <p:spPr>
          <a:xfrm>
            <a:off x="6784288" y="4175374"/>
            <a:ext cx="1049274" cy="480900"/>
          </a:xfrm>
          <a:prstGeom prst="roundRect">
            <a:avLst/>
          </a:prstGeom>
          <a:solidFill>
            <a:srgbClr val="00B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400" b="1" dirty="0">
                <a:solidFill>
                  <a:prstClr val="white"/>
                </a:solidFill>
                <a:latin typeface="Arial" panose="020B0604020202020204" pitchFamily="34" charset="0"/>
                <a:cs typeface="Arial" panose="020B0604020202020204" pitchFamily="34" charset="0"/>
              </a:rPr>
              <a:t>VERT</a:t>
            </a:r>
          </a:p>
        </p:txBody>
      </p:sp>
      <p:sp>
        <p:nvSpPr>
          <p:cNvPr id="15" name="Rectangle à coins arrondis 14"/>
          <p:cNvSpPr/>
          <p:nvPr/>
        </p:nvSpPr>
        <p:spPr>
          <a:xfrm>
            <a:off x="2861633" y="948907"/>
            <a:ext cx="4946693" cy="16959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fr-FR" sz="1200" b="1" dirty="0">
                <a:solidFill>
                  <a:srgbClr val="C00000"/>
                </a:solidFill>
                <a:latin typeface="Calibri" panose="020F0502020204030204"/>
              </a:rPr>
              <a:t>PLATEAUX PEDAGOGIQUES (non homologués)</a:t>
            </a:r>
          </a:p>
          <a:p>
            <a:pPr defTabSz="685800">
              <a:defRPr/>
            </a:pPr>
            <a:endParaRPr lang="fr-FR" sz="1200" b="1" dirty="0">
              <a:solidFill>
                <a:srgbClr val="C00000"/>
              </a:solidFill>
              <a:latin typeface="Calibri" panose="020F0502020204030204"/>
            </a:endParaRPr>
          </a:p>
          <a:p>
            <a:pPr marL="214313" indent="-214313" defTabSz="685800">
              <a:buFont typeface="Arial" panose="020B0604020202020204" pitchFamily="34" charset="0"/>
              <a:buChar char="•"/>
              <a:defRPr/>
            </a:pPr>
            <a:r>
              <a:rPr lang="fr-FR" sz="1050" b="1" dirty="0">
                <a:solidFill>
                  <a:prstClr val="black"/>
                </a:solidFill>
                <a:latin typeface="Calibri" panose="020F0502020204030204"/>
              </a:rPr>
              <a:t>Préconisés sur terrains violet et rouge</a:t>
            </a:r>
          </a:p>
          <a:p>
            <a:pPr marL="214313" indent="-214313" defTabSz="685800">
              <a:buFont typeface="Arial" panose="020B0604020202020204" pitchFamily="34" charset="0"/>
              <a:buChar char="•"/>
              <a:defRPr/>
            </a:pPr>
            <a:r>
              <a:rPr lang="fr-FR" sz="1050" b="1" dirty="0">
                <a:solidFill>
                  <a:prstClr val="black"/>
                </a:solidFill>
                <a:latin typeface="Calibri" panose="020F0502020204030204"/>
              </a:rPr>
              <a:t>Possibilité d’organiser des plateaux (qui ne permettent pas de changer de niveau) pour les 6 et 7 ans orange                         pas autorisés à disputer des compétitions homologuées</a:t>
            </a:r>
          </a:p>
          <a:p>
            <a:pPr marL="214313" indent="-214313" defTabSz="685800">
              <a:buFont typeface="Arial" panose="020B0604020202020204" pitchFamily="34" charset="0"/>
              <a:buChar char="•"/>
              <a:defRPr/>
            </a:pPr>
            <a:r>
              <a:rPr lang="fr-FR" sz="1050" b="1" dirty="0">
                <a:solidFill>
                  <a:prstClr val="black"/>
                </a:solidFill>
                <a:latin typeface="Calibri" panose="020F0502020204030204"/>
              </a:rPr>
              <a:t>Format de matchs décidé par l’organisateur</a:t>
            </a:r>
          </a:p>
          <a:p>
            <a:pPr marL="214313" indent="-214313" defTabSz="685800">
              <a:buFont typeface="Arial" panose="020B0604020202020204" pitchFamily="34" charset="0"/>
              <a:buChar char="•"/>
              <a:defRPr/>
            </a:pPr>
            <a:r>
              <a:rPr lang="fr-FR" sz="1050" b="1" dirty="0">
                <a:solidFill>
                  <a:prstClr val="black"/>
                </a:solidFill>
                <a:latin typeface="Calibri" panose="020F0502020204030204"/>
              </a:rPr>
              <a:t>Enregistrement  des plateaux avec le nombre de victoires et défaites par joueur dans ADOC</a:t>
            </a:r>
          </a:p>
        </p:txBody>
      </p:sp>
      <p:sp>
        <p:nvSpPr>
          <p:cNvPr id="13" name="Rectangle à coins arrondis 12"/>
          <p:cNvSpPr/>
          <p:nvPr/>
        </p:nvSpPr>
        <p:spPr>
          <a:xfrm>
            <a:off x="1261338" y="2865239"/>
            <a:ext cx="5105975" cy="19105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685800">
              <a:defRPr/>
            </a:pPr>
            <a:r>
              <a:rPr lang="fr-FR" sz="1200" b="1" dirty="0">
                <a:solidFill>
                  <a:srgbClr val="C00000"/>
                </a:solidFill>
                <a:latin typeface="Calibri" panose="020F0502020204030204"/>
              </a:rPr>
              <a:t>COMPETITIONS HOMOLOGUEES 8 A 10 ANS (6 et 7 ans avec autorisation)</a:t>
            </a:r>
          </a:p>
          <a:p>
            <a:pPr defTabSz="685800">
              <a:defRPr/>
            </a:pPr>
            <a:endParaRPr lang="fr-FR" sz="1200" b="1" dirty="0">
              <a:solidFill>
                <a:srgbClr val="C00000"/>
              </a:solidFill>
              <a:latin typeface="Calibri" panose="020F0502020204030204"/>
            </a:endParaRPr>
          </a:p>
          <a:p>
            <a:pPr marL="214313" indent="-214313" defTabSz="685800">
              <a:buFont typeface="Arial" panose="020B0604020202020204" pitchFamily="34" charset="0"/>
              <a:buChar char="•"/>
              <a:defRPr/>
            </a:pPr>
            <a:r>
              <a:rPr lang="fr-FR" sz="1200" b="1" dirty="0">
                <a:solidFill>
                  <a:prstClr val="black"/>
                </a:solidFill>
                <a:latin typeface="Calibri" panose="020F0502020204030204"/>
              </a:rPr>
              <a:t>Sur terrains orange ou vert</a:t>
            </a:r>
          </a:p>
          <a:p>
            <a:pPr marL="214313" indent="-214313" defTabSz="685800">
              <a:buFont typeface="Arial" panose="020B0604020202020204" pitchFamily="34" charset="0"/>
              <a:buChar char="•"/>
              <a:defRPr/>
            </a:pPr>
            <a:r>
              <a:rPr lang="fr-FR" sz="1200" b="1" dirty="0">
                <a:solidFill>
                  <a:prstClr val="black"/>
                </a:solidFill>
                <a:latin typeface="Calibri" panose="020F0502020204030204"/>
              </a:rPr>
              <a:t>Les enfants hiérarchisés rouge peuvent participer à des épreuves orange</a:t>
            </a:r>
          </a:p>
          <a:p>
            <a:pPr marL="214313" indent="-214313" defTabSz="685800">
              <a:buFont typeface="Arial" panose="020B0604020202020204" pitchFamily="34" charset="0"/>
              <a:buChar char="•"/>
              <a:defRPr/>
            </a:pPr>
            <a:r>
              <a:rPr lang="fr-FR" sz="1200" b="1" dirty="0">
                <a:solidFill>
                  <a:prstClr val="black"/>
                </a:solidFill>
                <a:latin typeface="Calibri" panose="020F0502020204030204"/>
              </a:rPr>
              <a:t>La compétition verte est prise en compte pour le calcul du classement fédéral</a:t>
            </a:r>
          </a:p>
          <a:p>
            <a:pPr marL="214313" indent="-214313" defTabSz="685800">
              <a:buFont typeface="Arial" panose="020B0604020202020204" pitchFamily="34" charset="0"/>
              <a:buChar char="•"/>
              <a:defRPr/>
            </a:pPr>
            <a:r>
              <a:rPr lang="fr-FR" sz="1200" b="1" dirty="0">
                <a:solidFill>
                  <a:prstClr val="black"/>
                </a:solidFill>
                <a:latin typeface="Calibri" panose="020F0502020204030204"/>
              </a:rPr>
              <a:t>Matchs de compétition libre (enregistrement des matchs dans ADOC  Tournois internes ou open (AEI), Epreuves par équipes (GS)</a:t>
            </a:r>
          </a:p>
        </p:txBody>
      </p:sp>
      <p:sp>
        <p:nvSpPr>
          <p:cNvPr id="14" name="Accolade fermante 13"/>
          <p:cNvSpPr/>
          <p:nvPr/>
        </p:nvSpPr>
        <p:spPr>
          <a:xfrm>
            <a:off x="2436074" y="1033600"/>
            <a:ext cx="303644" cy="1352919"/>
          </a:xfrm>
          <a:prstGeom prst="rightBrace">
            <a:avLst>
              <a:gd name="adj1" fmla="val 8333"/>
              <a:gd name="adj2" fmla="val 49821"/>
            </a:avLst>
          </a:prstGeom>
          <a:ln/>
        </p:spPr>
        <p:style>
          <a:lnRef idx="3">
            <a:schemeClr val="dk1"/>
          </a:lnRef>
          <a:fillRef idx="0">
            <a:schemeClr val="dk1"/>
          </a:fillRef>
          <a:effectRef idx="2">
            <a:schemeClr val="dk1"/>
          </a:effectRef>
          <a:fontRef idx="minor">
            <a:schemeClr val="tx1"/>
          </a:fontRef>
        </p:style>
        <p:txBody>
          <a:bodyPr rtlCol="0" anchor="ctr"/>
          <a:lstStyle/>
          <a:p>
            <a:pPr algn="ctr" defTabSz="685800">
              <a:defRPr/>
            </a:pPr>
            <a:endParaRPr lang="fr-FR" sz="1350">
              <a:solidFill>
                <a:prstClr val="black"/>
              </a:solidFill>
              <a:latin typeface="Calibri" panose="020F0502020204030204"/>
            </a:endParaRPr>
          </a:p>
        </p:txBody>
      </p:sp>
      <p:sp>
        <p:nvSpPr>
          <p:cNvPr id="17" name="Accolade fermante 16"/>
          <p:cNvSpPr/>
          <p:nvPr/>
        </p:nvSpPr>
        <p:spPr>
          <a:xfrm rot="10800000">
            <a:off x="6457360" y="3088491"/>
            <a:ext cx="236882" cy="1464080"/>
          </a:xfrm>
          <a:prstGeom prst="rightBrace">
            <a:avLst>
              <a:gd name="adj1" fmla="val 8333"/>
              <a:gd name="adj2" fmla="val 49821"/>
            </a:avLst>
          </a:prstGeom>
          <a:ln/>
        </p:spPr>
        <p:style>
          <a:lnRef idx="3">
            <a:schemeClr val="dk1"/>
          </a:lnRef>
          <a:fillRef idx="0">
            <a:schemeClr val="dk1"/>
          </a:fillRef>
          <a:effectRef idx="2">
            <a:schemeClr val="dk1"/>
          </a:effectRef>
          <a:fontRef idx="minor">
            <a:schemeClr val="tx1"/>
          </a:fontRef>
        </p:style>
        <p:txBody>
          <a:bodyPr rtlCol="0" anchor="ctr"/>
          <a:lstStyle/>
          <a:p>
            <a:pPr algn="ctr" defTabSz="685800">
              <a:defRPr/>
            </a:pPr>
            <a:endParaRPr lang="fr-FR" sz="1350">
              <a:solidFill>
                <a:prstClr val="black"/>
              </a:solidFill>
              <a:latin typeface="Calibri" panose="020F0502020204030204"/>
            </a:endParaRPr>
          </a:p>
        </p:txBody>
      </p:sp>
      <p:sp>
        <p:nvSpPr>
          <p:cNvPr id="16" name="Rectangle à coins arrondis 15"/>
          <p:cNvSpPr/>
          <p:nvPr/>
        </p:nvSpPr>
        <p:spPr>
          <a:xfrm>
            <a:off x="1261337" y="2041872"/>
            <a:ext cx="1049274" cy="480900"/>
          </a:xfrm>
          <a:prstGeom prst="round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400" b="1" dirty="0">
                <a:solidFill>
                  <a:prstClr val="white"/>
                </a:solidFill>
                <a:latin typeface="Arial" panose="020B0604020202020204" pitchFamily="34" charset="0"/>
                <a:cs typeface="Arial" panose="020B0604020202020204" pitchFamily="34" charset="0"/>
              </a:rPr>
              <a:t>ROUGE</a:t>
            </a:r>
          </a:p>
        </p:txBody>
      </p:sp>
      <p:sp>
        <p:nvSpPr>
          <p:cNvPr id="18" name="Rectangle à coins arrondis 17"/>
          <p:cNvSpPr/>
          <p:nvPr/>
        </p:nvSpPr>
        <p:spPr>
          <a:xfrm>
            <a:off x="4339921" y="3375709"/>
            <a:ext cx="625735" cy="146276"/>
          </a:xfrm>
          <a:prstGeom prst="roundRect">
            <a:avLst/>
          </a:prstGeom>
          <a:solidFill>
            <a:srgbClr val="00B05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800" b="1" dirty="0">
                <a:solidFill>
                  <a:prstClr val="white"/>
                </a:solidFill>
                <a:latin typeface="Arial" panose="020B0604020202020204" pitchFamily="34" charset="0"/>
                <a:cs typeface="Arial" panose="020B0604020202020204" pitchFamily="34" charset="0"/>
              </a:rPr>
              <a:t>VERT</a:t>
            </a:r>
          </a:p>
        </p:txBody>
      </p:sp>
      <p:sp>
        <p:nvSpPr>
          <p:cNvPr id="20" name="Rectangle à coins arrondis 19"/>
          <p:cNvSpPr/>
          <p:nvPr/>
        </p:nvSpPr>
        <p:spPr>
          <a:xfrm>
            <a:off x="3501958" y="3383433"/>
            <a:ext cx="718802" cy="122942"/>
          </a:xfrm>
          <a:prstGeom prst="round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825" b="1" dirty="0">
                <a:solidFill>
                  <a:prstClr val="white"/>
                </a:solidFill>
                <a:latin typeface="Arial" panose="020B0604020202020204" pitchFamily="34" charset="0"/>
                <a:cs typeface="Arial" panose="020B0604020202020204" pitchFamily="34" charset="0"/>
              </a:rPr>
              <a:t>ORANGE</a:t>
            </a:r>
          </a:p>
        </p:txBody>
      </p:sp>
      <p:sp>
        <p:nvSpPr>
          <p:cNvPr id="21" name="Rectangle à coins arrondis 20"/>
          <p:cNvSpPr/>
          <p:nvPr/>
        </p:nvSpPr>
        <p:spPr>
          <a:xfrm>
            <a:off x="5720223" y="1439820"/>
            <a:ext cx="625735" cy="146276"/>
          </a:xfrm>
          <a:prstGeom prst="roundRect">
            <a:avLst/>
          </a:prstGeom>
          <a:solidFill>
            <a:srgbClr val="7030A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825" b="1" dirty="0">
                <a:solidFill>
                  <a:prstClr val="white"/>
                </a:solidFill>
                <a:latin typeface="Arial" panose="020B0604020202020204" pitchFamily="34" charset="0"/>
                <a:cs typeface="Arial" panose="020B0604020202020204" pitchFamily="34" charset="0"/>
              </a:rPr>
              <a:t>VIOLET</a:t>
            </a:r>
          </a:p>
        </p:txBody>
      </p:sp>
      <p:sp>
        <p:nvSpPr>
          <p:cNvPr id="22" name="Rectangle à coins arrondis 21"/>
          <p:cNvSpPr/>
          <p:nvPr/>
        </p:nvSpPr>
        <p:spPr>
          <a:xfrm>
            <a:off x="6471420" y="1439820"/>
            <a:ext cx="625735" cy="146276"/>
          </a:xfrm>
          <a:prstGeom prst="roundRect">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825" b="1" dirty="0">
                <a:solidFill>
                  <a:prstClr val="white"/>
                </a:solidFill>
                <a:latin typeface="Arial" panose="020B0604020202020204" pitchFamily="34" charset="0"/>
                <a:cs typeface="Arial" panose="020B0604020202020204" pitchFamily="34" charset="0"/>
              </a:rPr>
              <a:t>ROUGE</a:t>
            </a:r>
          </a:p>
        </p:txBody>
      </p:sp>
      <p:sp>
        <p:nvSpPr>
          <p:cNvPr id="2" name="ZoneTexte 1"/>
          <p:cNvSpPr txBox="1"/>
          <p:nvPr/>
        </p:nvSpPr>
        <p:spPr>
          <a:xfrm>
            <a:off x="1261337" y="738220"/>
            <a:ext cx="1043930" cy="213585"/>
          </a:xfrm>
          <a:prstGeom prst="rect">
            <a:avLst/>
          </a:prstGeom>
          <a:noFill/>
        </p:spPr>
        <p:txBody>
          <a:bodyPr wrap="square" rtlCol="0">
            <a:spAutoFit/>
          </a:bodyPr>
          <a:lstStyle/>
          <a:p>
            <a:pPr algn="ctr" defTabSz="685800">
              <a:defRPr/>
            </a:pPr>
            <a:r>
              <a:rPr lang="fr-FR" sz="788" b="1" dirty="0">
                <a:solidFill>
                  <a:prstClr val="black"/>
                </a:solidFill>
                <a:latin typeface="Calibri" panose="020F0502020204030204"/>
              </a:rPr>
              <a:t>Enfants hiérarchisés</a:t>
            </a:r>
          </a:p>
        </p:txBody>
      </p:sp>
      <p:sp>
        <p:nvSpPr>
          <p:cNvPr id="23" name="ZoneTexte 22"/>
          <p:cNvSpPr txBox="1"/>
          <p:nvPr/>
        </p:nvSpPr>
        <p:spPr>
          <a:xfrm>
            <a:off x="6764396" y="2656926"/>
            <a:ext cx="1043930" cy="213585"/>
          </a:xfrm>
          <a:prstGeom prst="rect">
            <a:avLst/>
          </a:prstGeom>
          <a:noFill/>
        </p:spPr>
        <p:txBody>
          <a:bodyPr wrap="square" rtlCol="0">
            <a:spAutoFit/>
          </a:bodyPr>
          <a:lstStyle/>
          <a:p>
            <a:pPr algn="ctr" defTabSz="685800">
              <a:defRPr/>
            </a:pPr>
            <a:r>
              <a:rPr lang="fr-FR" sz="788" b="1" dirty="0">
                <a:solidFill>
                  <a:prstClr val="black"/>
                </a:solidFill>
                <a:latin typeface="Calibri" panose="020F0502020204030204"/>
              </a:rPr>
              <a:t>Enfants hiérarchisés</a:t>
            </a:r>
          </a:p>
        </p:txBody>
      </p:sp>
      <p:sp>
        <p:nvSpPr>
          <p:cNvPr id="24" name="Rectangle à coins arrondis 23"/>
          <p:cNvSpPr/>
          <p:nvPr/>
        </p:nvSpPr>
        <p:spPr>
          <a:xfrm>
            <a:off x="5162320" y="1775937"/>
            <a:ext cx="625735" cy="146276"/>
          </a:xfrm>
          <a:prstGeom prst="round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700" b="1" dirty="0">
                <a:solidFill>
                  <a:prstClr val="white"/>
                </a:solidFill>
                <a:latin typeface="Arial" panose="020B0604020202020204" pitchFamily="34" charset="0"/>
                <a:cs typeface="Arial" panose="020B0604020202020204" pitchFamily="34" charset="0"/>
              </a:rPr>
              <a:t>ORANGE</a:t>
            </a:r>
          </a:p>
        </p:txBody>
      </p:sp>
      <p:cxnSp>
        <p:nvCxnSpPr>
          <p:cNvPr id="25" name="Connecteur droit 24"/>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7" name="Image 26"/>
          <p:cNvPicPr>
            <a:picLocks noChangeAspect="1"/>
          </p:cNvPicPr>
          <p:nvPr/>
        </p:nvPicPr>
        <p:blipFill>
          <a:blip r:embed="rId2"/>
          <a:stretch>
            <a:fillRect/>
          </a:stretch>
        </p:blipFill>
        <p:spPr>
          <a:xfrm>
            <a:off x="8105135" y="72522"/>
            <a:ext cx="1038865" cy="381142"/>
          </a:xfrm>
          <a:prstGeom prst="rect">
            <a:avLst/>
          </a:prstGeom>
        </p:spPr>
      </p:pic>
      <p:pic>
        <p:nvPicPr>
          <p:cNvPr id="29" name="Picture 1" descr="D:\2021\Divers\Partenaires\Dossier Sponsoring TCVV\Logo TCVV PNG.png"/>
          <p:cNvPicPr>
            <a:picLocks noChangeAspect="1" noChangeArrowheads="1"/>
          </p:cNvPicPr>
          <p:nvPr/>
        </p:nvPicPr>
        <p:blipFill>
          <a:blip r:embed="rId3"/>
          <a:srcRect/>
          <a:stretch>
            <a:fillRect/>
          </a:stretch>
        </p:blipFill>
        <p:spPr bwMode="auto">
          <a:xfrm>
            <a:off x="7102621" y="0"/>
            <a:ext cx="730941" cy="508369"/>
          </a:xfrm>
          <a:prstGeom prst="rect">
            <a:avLst/>
          </a:prstGeom>
          <a:noFill/>
        </p:spPr>
      </p:pic>
    </p:spTree>
    <p:extLst>
      <p:ext uri="{BB962C8B-B14F-4D97-AF65-F5344CB8AC3E}">
        <p14:creationId xmlns:p14="http://schemas.microsoft.com/office/powerpoint/2010/main" val="176267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175289" y="1873367"/>
            <a:ext cx="220718" cy="651642"/>
          </a:xfrm>
          <a:prstGeom prst="rect">
            <a:avLst/>
          </a:prstGeom>
        </p:spPr>
        <p:txBody>
          <a:bodyPr vert="horz" wrap="none" lIns="91440" tIns="45720" rIns="91440" bIns="45720" rtlCol="0" anchor="ctr">
            <a:normAutofit/>
          </a:bodyPr>
          <a:lstStyle/>
          <a:p>
            <a:pPr algn="l"/>
            <a:endParaRPr lang="fr-FR" sz="1000" dirty="0">
              <a:solidFill>
                <a:schemeClr val="tx2">
                  <a:lumMod val="75000"/>
                </a:schemeClr>
              </a:solidFill>
            </a:endParaRPr>
          </a:p>
        </p:txBody>
      </p:sp>
      <p:sp>
        <p:nvSpPr>
          <p:cNvPr id="4" name="Rectangle 3"/>
          <p:cNvSpPr/>
          <p:nvPr/>
        </p:nvSpPr>
        <p:spPr>
          <a:xfrm>
            <a:off x="465808" y="-48892"/>
            <a:ext cx="7418962" cy="646331"/>
          </a:xfrm>
          <a:prstGeom prst="rect">
            <a:avLst/>
          </a:prstGeom>
        </p:spPr>
        <p:txBody>
          <a:bodyPr wrap="square">
            <a:spAutoFit/>
          </a:bodyPr>
          <a:lstStyle/>
          <a:p>
            <a:r>
              <a:rPr lang="fr-FR" b="1" dirty="0">
                <a:solidFill>
                  <a:srgbClr val="002060"/>
                </a:solidFill>
                <a:latin typeface="Calibri" panose="020F0502020204030204" pitchFamily="34" charset="0"/>
              </a:rPr>
              <a:t>Les différentes compétitions possibles</a:t>
            </a:r>
          </a:p>
          <a:p>
            <a:r>
              <a:rPr lang="fr-FR" b="1" dirty="0">
                <a:solidFill>
                  <a:srgbClr val="002060"/>
                </a:solidFill>
                <a:latin typeface="Calibri" panose="020F0502020204030204" pitchFamily="34" charset="0"/>
              </a:rPr>
              <a:t>(homologuées ou pas, comment s’inscrire, calendrier, internet…)</a:t>
            </a:r>
            <a:endParaRPr lang="fr-FR" i="1" dirty="0">
              <a:solidFill>
                <a:srgbClr val="002060"/>
              </a:solidFill>
              <a:latin typeface="Calibri" panose="020F0502020204030204" pitchFamily="34" charset="0"/>
            </a:endParaRPr>
          </a:p>
        </p:txBody>
      </p:sp>
      <p:sp>
        <p:nvSpPr>
          <p:cNvPr id="10" name="Rectangle 9"/>
          <p:cNvSpPr/>
          <p:nvPr/>
        </p:nvSpPr>
        <p:spPr>
          <a:xfrm>
            <a:off x="137294" y="210909"/>
            <a:ext cx="259404" cy="25291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24" name="Connecteur droit 23"/>
          <p:cNvCxnSpPr/>
          <p:nvPr/>
        </p:nvCxnSpPr>
        <p:spPr>
          <a:xfrm>
            <a:off x="136637" y="516993"/>
            <a:ext cx="8951945" cy="0"/>
          </a:xfrm>
          <a:prstGeom prst="line">
            <a:avLst/>
          </a:prstGeom>
          <a:ln w="12700">
            <a:solidFill>
              <a:srgbClr val="C85A19"/>
            </a:solidFill>
          </a:ln>
          <a:effectLst/>
        </p:spPr>
        <p:style>
          <a:lnRef idx="2">
            <a:schemeClr val="accent1"/>
          </a:lnRef>
          <a:fillRef idx="0">
            <a:schemeClr val="accent1"/>
          </a:fillRef>
          <a:effectRef idx="1">
            <a:schemeClr val="accent1"/>
          </a:effectRef>
          <a:fontRef idx="minor">
            <a:schemeClr val="tx1"/>
          </a:fontRef>
        </p:style>
      </p:cxnSp>
      <p:pic>
        <p:nvPicPr>
          <p:cNvPr id="38" name="Image 37"/>
          <p:cNvPicPr>
            <a:picLocks noChangeAspect="1"/>
          </p:cNvPicPr>
          <p:nvPr/>
        </p:nvPicPr>
        <p:blipFill>
          <a:blip r:embed="rId2"/>
          <a:stretch>
            <a:fillRect/>
          </a:stretch>
        </p:blipFill>
        <p:spPr>
          <a:xfrm>
            <a:off x="8105135" y="72522"/>
            <a:ext cx="1038865" cy="381142"/>
          </a:xfrm>
          <a:prstGeom prst="rect">
            <a:avLst/>
          </a:prstGeom>
        </p:spPr>
      </p:pic>
      <p:sp>
        <p:nvSpPr>
          <p:cNvPr id="49" name="Rectangle 48"/>
          <p:cNvSpPr/>
          <p:nvPr/>
        </p:nvSpPr>
        <p:spPr>
          <a:xfrm>
            <a:off x="4212290" y="4923816"/>
            <a:ext cx="183717" cy="226979"/>
          </a:xfrm>
          <a:prstGeom prst="rect">
            <a:avLst/>
          </a:prstGeom>
          <a:solidFill>
            <a:srgbClr val="C85A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08952"/>
            <a:ext cx="4309352" cy="3814863"/>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9352" y="1108952"/>
            <a:ext cx="4834647" cy="3814863"/>
          </a:xfrm>
          <a:prstGeom prst="rect">
            <a:avLst/>
          </a:prstGeom>
        </p:spPr>
      </p:pic>
      <p:sp>
        <p:nvSpPr>
          <p:cNvPr id="8" name="Rectangle avec flèche vers le bas 7"/>
          <p:cNvSpPr/>
          <p:nvPr/>
        </p:nvSpPr>
        <p:spPr>
          <a:xfrm>
            <a:off x="2" y="750651"/>
            <a:ext cx="4309351" cy="340467"/>
          </a:xfrm>
          <a:prstGeom prst="downArrowCallout">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Site internet FFT / TEN UP</a:t>
            </a:r>
          </a:p>
        </p:txBody>
      </p:sp>
      <p:sp>
        <p:nvSpPr>
          <p:cNvPr id="13" name="Rectangle avec flèche vers le bas 12"/>
          <p:cNvSpPr/>
          <p:nvPr/>
        </p:nvSpPr>
        <p:spPr>
          <a:xfrm>
            <a:off x="4627124" y="750651"/>
            <a:ext cx="4309351" cy="340467"/>
          </a:xfrm>
          <a:prstGeom prst="downArrowCallout">
            <a:avLst/>
          </a:prstGeom>
          <a:solidFill>
            <a:schemeClr val="tx2"/>
          </a:solidFill>
          <a:ln w="38100">
            <a:solidFill>
              <a:srgbClr val="C85A1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Site internet LNA</a:t>
            </a:r>
          </a:p>
        </p:txBody>
      </p:sp>
      <p:pic>
        <p:nvPicPr>
          <p:cNvPr id="14" name="Picture 1" descr="D:\2021\Divers\Partenaires\Dossier Sponsoring TCVV\Logo TCVV PNG.png"/>
          <p:cNvPicPr>
            <a:picLocks noChangeAspect="1" noChangeArrowheads="1"/>
          </p:cNvPicPr>
          <p:nvPr/>
        </p:nvPicPr>
        <p:blipFill>
          <a:blip r:embed="rId5"/>
          <a:srcRect/>
          <a:stretch>
            <a:fillRect/>
          </a:stretch>
        </p:blipFill>
        <p:spPr bwMode="auto">
          <a:xfrm>
            <a:off x="7374194" y="58980"/>
            <a:ext cx="730941" cy="508369"/>
          </a:xfrm>
          <a:prstGeom prst="rect">
            <a:avLst/>
          </a:prstGeom>
          <a:noFill/>
        </p:spPr>
      </p:pic>
    </p:spTree>
    <p:extLst>
      <p:ext uri="{BB962C8B-B14F-4D97-AF65-F5344CB8AC3E}">
        <p14:creationId xmlns:p14="http://schemas.microsoft.com/office/powerpoint/2010/main" val="3686460048"/>
      </p:ext>
    </p:extLst>
  </p:cSld>
  <p:clrMapOvr>
    <a:masterClrMapping/>
  </p:clrMapOvr>
</p:sld>
</file>

<file path=ppt/theme/theme1.xml><?xml version="1.0" encoding="utf-8"?>
<a:theme xmlns:a="http://schemas.openxmlformats.org/drawingml/2006/main" name="Thème Office">
  <a:themeElements>
    <a:clrScheme name="Personnalisé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1000" dirty="0" smtClean="0">
            <a:solidFill>
              <a:srgbClr val="002857"/>
            </a:solidFill>
          </a:defRPr>
        </a:defPPr>
      </a:lstStyle>
    </a:txDef>
  </a:objectDefaults>
  <a:extraClrSchemeLst/>
</a:theme>
</file>

<file path=ppt/theme/theme2.xml><?xml version="1.0" encoding="utf-8"?>
<a:theme xmlns:a="http://schemas.openxmlformats.org/drawingml/2006/main" name="9_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8C89103B924D4AA620EE6C92ACEED2" ma:contentTypeVersion="16" ma:contentTypeDescription="Crée un document." ma:contentTypeScope="" ma:versionID="45d2bea3411191930baa9b071b225dc1">
  <xsd:schema xmlns:xsd="http://www.w3.org/2001/XMLSchema" xmlns:xs="http://www.w3.org/2001/XMLSchema" xmlns:p="http://schemas.microsoft.com/office/2006/metadata/properties" xmlns:ns1="http://schemas.microsoft.com/sharepoint/v3" xmlns:ns2="3f53f731-27f3-4f2e-a25f-50ac6033651e" xmlns:ns3="42de578b-3566-42a5-8bfc-c4c30270b3b7" targetNamespace="http://schemas.microsoft.com/office/2006/metadata/properties" ma:root="true" ma:fieldsID="53b23a7bec3c2368d86b4b0bdf0479f6" ns1:_="" ns2:_="" ns3:_="">
    <xsd:import namespace="http://schemas.microsoft.com/sharepoint/v3"/>
    <xsd:import namespace="3f53f731-27f3-4f2e-a25f-50ac6033651e"/>
    <xsd:import namespace="42de578b-3566-42a5-8bfc-c4c30270b3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Commentaires" minOccurs="0"/>
                <xsd:element ref="ns2:logo"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8" nillable="true" ma:displayName="Évaluation (0-5)" ma:decimals="2" ma:description="Valeur moyenne de toutes les évaluations envoyées" ma:internalName="AverageRating" ma:readOnly="true">
      <xsd:simpleType>
        <xsd:restriction base="dms:Number"/>
      </xsd:simpleType>
    </xsd:element>
    <xsd:element name="RatingCount" ma:index="19" nillable="true" ma:displayName="Nombre d’évaluations" ma:decimals="0" ma:description="Nombre d’évaluations envoyées" ma:internalName="RatingCount" ma:readOnly="true">
      <xsd:simpleType>
        <xsd:restriction base="dms:Number"/>
      </xsd:simpleType>
    </xsd:element>
    <xsd:element name="RatedBy" ma:index="20" nillable="true" ma:displayName="Évalué par" ma:description="Des utilisateurs ont évalué l'élément."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1" nillable="true" ma:displayName="Évaluation des utilisateurs" ma:description="Évaluation des utilisateurs pour l'élément" ma:hidden="true" ma:internalName="Ratings">
      <xsd:simpleType>
        <xsd:restriction base="dms:Note"/>
      </xsd:simpleType>
    </xsd:element>
    <xsd:element name="LikesCount" ma:index="22" nillable="true" ma:displayName="Nombre de « J'aime »" ma:internalName="LikesCount">
      <xsd:simpleType>
        <xsd:restriction base="dms:Unknown"/>
      </xsd:simpleType>
    </xsd:element>
    <xsd:element name="LikedBy" ma:index="23" nillable="true" ma:displayName="Aimé par"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53f731-27f3-4f2e-a25f-50ac603365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Commentaires" ma:index="16" nillable="true" ma:displayName="Commentaires" ma:internalName="Commentaires">
      <xsd:simpleType>
        <xsd:restriction base="dms:Note">
          <xsd:maxLength value="255"/>
        </xsd:restriction>
      </xsd:simpleType>
    </xsd:element>
    <xsd:element name="logo" ma:index="17" nillable="true" ma:displayName="logo" ma:format="Image" ma:internalName="logo">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de578b-3566-42a5-8bfc-c4c30270b3b7"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aires xmlns="3f53f731-27f3-4f2e-a25f-50ac6033651e" xsi:nil="true"/>
    <logo xmlns="3f53f731-27f3-4f2e-a25f-50ac6033651e">
      <Url xsi:nil="true"/>
      <Description xsi:nil="true"/>
    </logo>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D9E706E-5770-4368-AE07-20089D317473}">
  <ds:schemaRefs>
    <ds:schemaRef ds:uri="http://schemas.microsoft.com/sharepoint/v3/contenttype/forms"/>
  </ds:schemaRefs>
</ds:datastoreItem>
</file>

<file path=customXml/itemProps2.xml><?xml version="1.0" encoding="utf-8"?>
<ds:datastoreItem xmlns:ds="http://schemas.openxmlformats.org/officeDocument/2006/customXml" ds:itemID="{3C0844F3-6E93-4399-876F-B60A91F53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f53f731-27f3-4f2e-a25f-50ac6033651e"/>
    <ds:schemaRef ds:uri="42de578b-3566-42a5-8bfc-c4c30270b3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8F7788-B733-4B4A-B00D-43192406EFB4}">
  <ds:schemaRefs>
    <ds:schemaRef ds:uri="3f53f731-27f3-4f2e-a25f-50ac6033651e"/>
    <ds:schemaRef ds:uri="http://www.w3.org/XML/1998/namespace"/>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42de578b-3566-42a5-8bfc-c4c30270b3b7"/>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9803</TotalTime>
  <Words>1879</Words>
  <Application>Microsoft Office PowerPoint</Application>
  <PresentationFormat>Affichage à l'écran (16:9)</PresentationFormat>
  <Paragraphs>995</Paragraphs>
  <Slides>15</Slides>
  <Notes>1</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15</vt:i4>
      </vt:variant>
    </vt:vector>
  </HeadingPairs>
  <TitlesOfParts>
    <vt:vector size="25" baseType="lpstr">
      <vt:lpstr>Arial</vt:lpstr>
      <vt:lpstr>Arial Black</vt:lpstr>
      <vt:lpstr>Calibri</vt:lpstr>
      <vt:lpstr>Calibri Light</vt:lpstr>
      <vt:lpstr>Comic Sans MS</vt:lpstr>
      <vt:lpstr>Courier New</vt:lpstr>
      <vt:lpstr>Wingdings</vt:lpstr>
      <vt:lpstr>Thème Office</vt:lpstr>
      <vt:lpstr>9_Thème Office</vt:lpstr>
      <vt:lpstr>Acrobat Document</vt:lpstr>
      <vt:lpstr>TC VALVERT 2020/2021</vt:lpstr>
      <vt:lpstr>Présentation PowerPoint</vt:lpstr>
      <vt:lpstr>Présentation PowerPoint</vt:lpstr>
      <vt:lpstr>Présentation PowerPoint</vt:lpstr>
      <vt:lpstr>Présentation PowerPoint</vt:lpstr>
      <vt:lpstr>Présentation PowerPoint</vt:lpstr>
      <vt:lpstr>Présentation PowerPoint</vt:lpstr>
      <vt:lpstr>Les Plateaux et la compétition 10 ans et moins</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Company>Leroy Tremblot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Dominique Jubert</dc:creator>
  <cp:lastModifiedBy>Alex Nivault</cp:lastModifiedBy>
  <cp:revision>443</cp:revision>
  <cp:lastPrinted>2017-10-23T15:50:39Z</cp:lastPrinted>
  <dcterms:created xsi:type="dcterms:W3CDTF">2015-04-01T15:55:56Z</dcterms:created>
  <dcterms:modified xsi:type="dcterms:W3CDTF">2021-03-01T14:49:59Z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0x010100388C89103B924D4AA620EE6C92ACEED2</vt:lpwstr>
  </property>
</Properties>
</file>